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1" r:id="rId2"/>
    <p:sldId id="269" r:id="rId3"/>
    <p:sldId id="278" r:id="rId4"/>
    <p:sldId id="312" r:id="rId5"/>
    <p:sldId id="264" r:id="rId6"/>
    <p:sldId id="313"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5" r:id="rId36"/>
    <p:sldId id="34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d Shahvaz" initials="MS" lastIdx="1" clrIdx="0">
    <p:extLst>
      <p:ext uri="{19B8F6BF-5375-455C-9EA6-DF929625EA0E}">
        <p15:presenceInfo xmlns:p15="http://schemas.microsoft.com/office/powerpoint/2012/main" userId="b2c6aaddf53e38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DCDCDC"/>
    <a:srgbClr val="F9F9F9"/>
    <a:srgbClr val="ECEC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279A1-E355-4FBC-B1D0-FB46E5DE2910}"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B6DD1-660A-4FA1-84BA-14CAD422B5C9}" type="slidenum">
              <a:rPr lang="en-US" smtClean="0"/>
              <a:t>‹#›</a:t>
            </a:fld>
            <a:endParaRPr lang="en-US"/>
          </a:p>
        </p:txBody>
      </p:sp>
    </p:spTree>
    <p:extLst>
      <p:ext uri="{BB962C8B-B14F-4D97-AF65-F5344CB8AC3E}">
        <p14:creationId xmlns:p14="http://schemas.microsoft.com/office/powerpoint/2010/main" val="413950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202342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E8DE-D644-4CF6-9E72-C177DE0DC4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0748F1-19BC-4A8F-9176-F001F78459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2C8B47-F8B3-4AC4-A835-28CCEBCF59BB}"/>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5" name="Footer Placeholder 4">
            <a:extLst>
              <a:ext uri="{FF2B5EF4-FFF2-40B4-BE49-F238E27FC236}">
                <a16:creationId xmlns:a16="http://schemas.microsoft.com/office/drawing/2014/main" id="{F3E78968-F246-4E11-96D6-891448A80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7D704-E80B-4D24-8460-7253C24EA4C4}"/>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360220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FFF3-D107-4FDA-AA56-DF61BF502F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3AE263-6928-48E5-8D18-9FDADB580B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679C8-F535-4473-AD05-BCFB7A2D0CD6}"/>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5" name="Footer Placeholder 4">
            <a:extLst>
              <a:ext uri="{FF2B5EF4-FFF2-40B4-BE49-F238E27FC236}">
                <a16:creationId xmlns:a16="http://schemas.microsoft.com/office/drawing/2014/main" id="{9A21ECEC-5D76-4203-A7D0-2A1EA1941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64572-E0DD-4D08-8221-22D1D6C74AB8}"/>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258541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E4216B-4702-4F1B-B7AD-418896D406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0EEBE6-6809-4EF6-9A86-7BD6E62C2F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C2A35-F77B-492A-89E9-E4163D0937B4}"/>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5" name="Footer Placeholder 4">
            <a:extLst>
              <a:ext uri="{FF2B5EF4-FFF2-40B4-BE49-F238E27FC236}">
                <a16:creationId xmlns:a16="http://schemas.microsoft.com/office/drawing/2014/main" id="{58BBA27C-E693-408A-AD67-0705D45B4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D3988-2D1A-4E6F-AE1E-068640181689}"/>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90729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24405814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6/30/2020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309608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8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0640-DDC5-4A05-9ED4-775B5E6A8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C31F78-E092-478D-9217-C0C647242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091AF-7AD9-4A88-BFE6-141529E36264}"/>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5" name="Footer Placeholder 4">
            <a:extLst>
              <a:ext uri="{FF2B5EF4-FFF2-40B4-BE49-F238E27FC236}">
                <a16:creationId xmlns:a16="http://schemas.microsoft.com/office/drawing/2014/main" id="{41B6FBDD-CFCA-4CA7-9D4B-ECF73A798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57208-227F-4146-96FC-39AB047B5D7C}"/>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157272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C042-B611-48B9-8D79-113D8EDBCC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76541B-4FC2-4AC9-969A-BD65880EC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45695E-C663-4A15-B7F4-6AE8E2BF7449}"/>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5" name="Footer Placeholder 4">
            <a:extLst>
              <a:ext uri="{FF2B5EF4-FFF2-40B4-BE49-F238E27FC236}">
                <a16:creationId xmlns:a16="http://schemas.microsoft.com/office/drawing/2014/main" id="{3835369E-D5A7-406D-82BF-36C799CF8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F62E2-8617-4229-8BC5-5DED88BFBC44}"/>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236647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1688-D6CE-48AD-B4E0-822148788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FFD49-B3FC-4B01-A366-A633F29D06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0F22E-46BD-4976-A475-9C9564C61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04E23-2A25-4DF5-8577-9D5121ADE3B8}"/>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6" name="Footer Placeholder 5">
            <a:extLst>
              <a:ext uri="{FF2B5EF4-FFF2-40B4-BE49-F238E27FC236}">
                <a16:creationId xmlns:a16="http://schemas.microsoft.com/office/drawing/2014/main" id="{83E3F079-5E42-4092-B286-0F7683243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F4B71-43C6-4619-B5C5-08C9E4671045}"/>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348143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738C-18CA-477B-87F4-9B1A4B1723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037486-5801-4094-A64A-602837753B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A5B68E-C84E-43AB-AC6B-4D9782D56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6C2897-C931-4D1E-A6DA-291F87D90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35F8E-B2B8-48E9-855B-BB868DCC08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12A727-694E-4FAD-B1F5-CBFF0D10D93D}"/>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8" name="Footer Placeholder 7">
            <a:extLst>
              <a:ext uri="{FF2B5EF4-FFF2-40B4-BE49-F238E27FC236}">
                <a16:creationId xmlns:a16="http://schemas.microsoft.com/office/drawing/2014/main" id="{800E5C1E-7414-4CCF-80F2-017C7692AB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9730D4-2128-481E-BE75-22BCA2C7313F}"/>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393493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7641-4657-43AA-A3C1-D8E2C26A6D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DAB261-227D-4D09-9DE5-B956EC01493C}"/>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4" name="Footer Placeholder 3">
            <a:extLst>
              <a:ext uri="{FF2B5EF4-FFF2-40B4-BE49-F238E27FC236}">
                <a16:creationId xmlns:a16="http://schemas.microsoft.com/office/drawing/2014/main" id="{8586778B-264D-41C9-914B-DF45F27520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9701-6E0F-47C8-8D16-CF832242F880}"/>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88893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0F1218-EEBF-472D-B9D1-0095F6CCE8CA}"/>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3" name="Footer Placeholder 2">
            <a:extLst>
              <a:ext uri="{FF2B5EF4-FFF2-40B4-BE49-F238E27FC236}">
                <a16:creationId xmlns:a16="http://schemas.microsoft.com/office/drawing/2014/main" id="{D1814099-7B20-4548-B54F-EA6DF8E291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0A18F5-645A-4088-B6CF-7B75BF970C0C}"/>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385499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845A-0F02-4A0E-8407-C555DA18E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620D6D-D5C0-481C-814F-D11594000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1DB1FC-F5B4-49AF-B296-B14B14125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73BC6-6A94-4332-BA9E-FA42AD001651}"/>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6" name="Footer Placeholder 5">
            <a:extLst>
              <a:ext uri="{FF2B5EF4-FFF2-40B4-BE49-F238E27FC236}">
                <a16:creationId xmlns:a16="http://schemas.microsoft.com/office/drawing/2014/main" id="{C963756C-AF41-4B9C-A275-707C3F6DD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191D9-F689-4429-B45C-51BB8AB83AD8}"/>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269740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1F0B-F2E4-4C01-8676-05E04C2B8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23FE5C-E5B4-497D-9F1C-EF79830BD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A5EC0-A7E7-4D9C-A14A-B0C898007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0759-5CAC-4004-983D-4F5261BFE4F5}"/>
              </a:ext>
            </a:extLst>
          </p:cNvPr>
          <p:cNvSpPr>
            <a:spLocks noGrp="1"/>
          </p:cNvSpPr>
          <p:nvPr>
            <p:ph type="dt" sz="half" idx="10"/>
          </p:nvPr>
        </p:nvSpPr>
        <p:spPr/>
        <p:txBody>
          <a:bodyPr/>
          <a:lstStyle/>
          <a:p>
            <a:fld id="{A950E4D3-4C4C-4D75-94E2-E30B957E82E4}" type="datetimeFigureOut">
              <a:rPr lang="en-US" smtClean="0"/>
              <a:t>6/30/2020</a:t>
            </a:fld>
            <a:endParaRPr lang="en-US"/>
          </a:p>
        </p:txBody>
      </p:sp>
      <p:sp>
        <p:nvSpPr>
          <p:cNvPr id="6" name="Footer Placeholder 5">
            <a:extLst>
              <a:ext uri="{FF2B5EF4-FFF2-40B4-BE49-F238E27FC236}">
                <a16:creationId xmlns:a16="http://schemas.microsoft.com/office/drawing/2014/main" id="{5CC00D96-F02F-4200-84D8-3BD3B17D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09B9BD-744E-434F-9D12-5C4503E03C20}"/>
              </a:ext>
            </a:extLst>
          </p:cNvPr>
          <p:cNvSpPr>
            <a:spLocks noGrp="1"/>
          </p:cNvSpPr>
          <p:nvPr>
            <p:ph type="sldNum" sz="quarter" idx="12"/>
          </p:nvPr>
        </p:nvSpPr>
        <p:spPr/>
        <p:txBody>
          <a:bodyPr/>
          <a:lstStyle/>
          <a:p>
            <a:fld id="{C2A369A8-5D4B-4819-8A56-57428197A10D}" type="slidenum">
              <a:rPr lang="en-US" smtClean="0"/>
              <a:t>‹#›</a:t>
            </a:fld>
            <a:endParaRPr lang="en-US"/>
          </a:p>
        </p:txBody>
      </p:sp>
    </p:spTree>
    <p:extLst>
      <p:ext uri="{BB962C8B-B14F-4D97-AF65-F5344CB8AC3E}">
        <p14:creationId xmlns:p14="http://schemas.microsoft.com/office/powerpoint/2010/main" val="359684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ABE97-9B9C-4E66-B687-DF4B97EF89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CB3EB7-1443-44D2-BB69-51EEF2710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F7B09-9D80-4773-AE4D-CE587BFFB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0E4D3-4C4C-4D75-94E2-E30B957E82E4}" type="datetimeFigureOut">
              <a:rPr lang="en-US" smtClean="0"/>
              <a:t>6/30/2020</a:t>
            </a:fld>
            <a:endParaRPr lang="en-US"/>
          </a:p>
        </p:txBody>
      </p:sp>
      <p:sp>
        <p:nvSpPr>
          <p:cNvPr id="5" name="Footer Placeholder 4">
            <a:extLst>
              <a:ext uri="{FF2B5EF4-FFF2-40B4-BE49-F238E27FC236}">
                <a16:creationId xmlns:a16="http://schemas.microsoft.com/office/drawing/2014/main" id="{BAFA5337-588B-4F79-97AB-000D12E949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875378-5C24-4360-A3E9-584385BA40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369A8-5D4B-4819-8A56-57428197A10D}" type="slidenum">
              <a:rPr lang="en-US" smtClean="0"/>
              <a:t>‹#›</a:t>
            </a:fld>
            <a:endParaRPr lang="en-US"/>
          </a:p>
        </p:txBody>
      </p:sp>
    </p:spTree>
    <p:extLst>
      <p:ext uri="{BB962C8B-B14F-4D97-AF65-F5344CB8AC3E}">
        <p14:creationId xmlns:p14="http://schemas.microsoft.com/office/powerpoint/2010/main" val="2242454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431551B-A5AE-4B3B-946F-B7FB78F77A6D}"/>
              </a:ext>
            </a:extLst>
          </p:cNvPr>
          <p:cNvSpPr>
            <a:spLocks noGrp="1"/>
          </p:cNvSpPr>
          <p:nvPr>
            <p:ph type="pic" sz="quarter" idx="10"/>
          </p:nvPr>
        </p:nvSpPr>
        <p:spPr/>
      </p:sp>
      <p:pic>
        <p:nvPicPr>
          <p:cNvPr id="7" name="Picture Placeholder 6">
            <a:extLst>
              <a:ext uri="{FF2B5EF4-FFF2-40B4-BE49-F238E27FC236}">
                <a16:creationId xmlns:a16="http://schemas.microsoft.com/office/drawing/2014/main" id="{FDCE1E66-686E-470D-BDF0-61ACFEDE408B}"/>
              </a:ext>
            </a:extLst>
          </p:cNvPr>
          <p:cNvPicPr>
            <a:picLocks/>
          </p:cNvPicPr>
          <p:nvPr/>
        </p:nvPicPr>
        <p:blipFill>
          <a:blip r:embed="rId2"/>
          <a:srcRect/>
          <a:stretch>
            <a:fillRect/>
          </a:stretch>
        </p:blipFill>
        <p:spPr bwMode="auto">
          <a:xfrm>
            <a:off x="2425149" y="1115734"/>
            <a:ext cx="2876324" cy="2849980"/>
          </a:xfrm>
          <a:prstGeom prst="ellipse">
            <a:avLst/>
          </a:prstGeom>
          <a:solidFill>
            <a:schemeClr val="bg1"/>
          </a:solidFill>
          <a:ln>
            <a:noFill/>
          </a:ln>
          <a:effectLst>
            <a:softEdge rad="112500"/>
          </a:effectLst>
        </p:spPr>
      </p:pic>
      <p:pic>
        <p:nvPicPr>
          <p:cNvPr id="11" name="Picture 10">
            <a:extLst>
              <a:ext uri="{FF2B5EF4-FFF2-40B4-BE49-F238E27FC236}">
                <a16:creationId xmlns:a16="http://schemas.microsoft.com/office/drawing/2014/main" id="{5D630E72-A879-42D9-9D95-3B7441B36917}"/>
              </a:ext>
            </a:extLst>
          </p:cNvPr>
          <p:cNvPicPr>
            <a:picLocks noChangeAspect="1"/>
          </p:cNvPicPr>
          <p:nvPr/>
        </p:nvPicPr>
        <p:blipFill>
          <a:blip r:embed="rId3"/>
          <a:stretch>
            <a:fillRect/>
          </a:stretch>
        </p:blipFill>
        <p:spPr>
          <a:xfrm>
            <a:off x="5703702" y="1397318"/>
            <a:ext cx="5980694" cy="4273666"/>
          </a:xfrm>
          <a:prstGeom prst="rect">
            <a:avLst/>
          </a:prstGeom>
        </p:spPr>
      </p:pic>
      <p:pic>
        <p:nvPicPr>
          <p:cNvPr id="14" name="Picture 13">
            <a:extLst>
              <a:ext uri="{FF2B5EF4-FFF2-40B4-BE49-F238E27FC236}">
                <a16:creationId xmlns:a16="http://schemas.microsoft.com/office/drawing/2014/main" id="{CB6EB1B9-52A8-467C-81CA-3E48BBCE474C}"/>
              </a:ext>
            </a:extLst>
          </p:cNvPr>
          <p:cNvPicPr>
            <a:picLocks noChangeAspect="1"/>
          </p:cNvPicPr>
          <p:nvPr/>
        </p:nvPicPr>
        <p:blipFill>
          <a:blip r:embed="rId4"/>
          <a:stretch>
            <a:fillRect/>
          </a:stretch>
        </p:blipFill>
        <p:spPr>
          <a:xfrm>
            <a:off x="507604" y="4100939"/>
            <a:ext cx="5096698" cy="1816765"/>
          </a:xfrm>
          <a:prstGeom prst="rect">
            <a:avLst/>
          </a:prstGeom>
        </p:spPr>
      </p:pic>
      <p:grpSp>
        <p:nvGrpSpPr>
          <p:cNvPr id="25" name="Group 24">
            <a:extLst>
              <a:ext uri="{FF2B5EF4-FFF2-40B4-BE49-F238E27FC236}">
                <a16:creationId xmlns:a16="http://schemas.microsoft.com/office/drawing/2014/main" id="{1F55A8AD-130E-4EF0-8B5F-7B0658CA9D77}"/>
              </a:ext>
            </a:extLst>
          </p:cNvPr>
          <p:cNvGrpSpPr/>
          <p:nvPr/>
        </p:nvGrpSpPr>
        <p:grpSpPr>
          <a:xfrm>
            <a:off x="9004863" y="5687727"/>
            <a:ext cx="3460852" cy="1044727"/>
            <a:chOff x="9004863" y="5687727"/>
            <a:chExt cx="3460852" cy="1044727"/>
          </a:xfrm>
        </p:grpSpPr>
        <p:cxnSp>
          <p:nvCxnSpPr>
            <p:cNvPr id="16" name="Straight Connector 15">
              <a:extLst>
                <a:ext uri="{FF2B5EF4-FFF2-40B4-BE49-F238E27FC236}">
                  <a16:creationId xmlns:a16="http://schemas.microsoft.com/office/drawing/2014/main" id="{A7BE4552-7431-458C-AD4A-AC48FB3F4909}"/>
                </a:ext>
              </a:extLst>
            </p:cNvPr>
            <p:cNvCxnSpPr>
              <a:cxnSpLocks/>
            </p:cNvCxnSpPr>
            <p:nvPr/>
          </p:nvCxnSpPr>
          <p:spPr>
            <a:xfrm>
              <a:off x="10277061" y="5767329"/>
              <a:ext cx="0" cy="885522"/>
            </a:xfrm>
            <a:prstGeom prst="line">
              <a:avLst/>
            </a:prstGeom>
            <a:ln w="57150">
              <a:solidFill>
                <a:schemeClr val="tx1"/>
              </a:solidFill>
            </a:ln>
          </p:spPr>
          <p:style>
            <a:lnRef idx="3">
              <a:schemeClr val="accent2"/>
            </a:lnRef>
            <a:fillRef idx="0">
              <a:schemeClr val="accent2"/>
            </a:fillRef>
            <a:effectRef idx="2">
              <a:schemeClr val="accent2"/>
            </a:effectRef>
            <a:fontRef idx="minor">
              <a:schemeClr val="tx1"/>
            </a:fontRef>
          </p:style>
        </p:cxnSp>
        <p:grpSp>
          <p:nvGrpSpPr>
            <p:cNvPr id="21" name="Group 20">
              <a:extLst>
                <a:ext uri="{FF2B5EF4-FFF2-40B4-BE49-F238E27FC236}">
                  <a16:creationId xmlns:a16="http://schemas.microsoft.com/office/drawing/2014/main" id="{72AE9D3C-4C41-4139-93C3-120D7A0E916C}"/>
                </a:ext>
              </a:extLst>
            </p:cNvPr>
            <p:cNvGrpSpPr/>
            <p:nvPr/>
          </p:nvGrpSpPr>
          <p:grpSpPr>
            <a:xfrm>
              <a:off x="9004863" y="5687727"/>
              <a:ext cx="1043600" cy="1044727"/>
              <a:chOff x="-1023263" y="298138"/>
              <a:chExt cx="1192682" cy="1167364"/>
            </a:xfrm>
          </p:grpSpPr>
          <p:sp>
            <p:nvSpPr>
              <p:cNvPr id="20" name="Oval 19">
                <a:extLst>
                  <a:ext uri="{FF2B5EF4-FFF2-40B4-BE49-F238E27FC236}">
                    <a16:creationId xmlns:a16="http://schemas.microsoft.com/office/drawing/2014/main" id="{87A385B4-6095-429F-ADB1-596728ED2F2F}"/>
                  </a:ext>
                </a:extLst>
              </p:cNvPr>
              <p:cNvSpPr/>
              <p:nvPr/>
            </p:nvSpPr>
            <p:spPr>
              <a:xfrm>
                <a:off x="-1023263" y="298138"/>
                <a:ext cx="1192682" cy="11673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50" name="Picture 2" descr="logo images">
                <a:extLst>
                  <a:ext uri="{FF2B5EF4-FFF2-40B4-BE49-F238E27FC236}">
                    <a16:creationId xmlns:a16="http://schemas.microsoft.com/office/drawing/2014/main" id="{6B75F8D7-2D10-42D7-B008-99F68C48CD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16" y="476031"/>
                <a:ext cx="1022588" cy="811578"/>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a:extLst>
                <a:ext uri="{FF2B5EF4-FFF2-40B4-BE49-F238E27FC236}">
                  <a16:creationId xmlns:a16="http://schemas.microsoft.com/office/drawing/2014/main" id="{F80C8FAB-B43E-4E33-8A2D-A000DBB42243}"/>
                </a:ext>
              </a:extLst>
            </p:cNvPr>
            <p:cNvPicPr>
              <a:picLocks noChangeAspect="1"/>
            </p:cNvPicPr>
            <p:nvPr/>
          </p:nvPicPr>
          <p:blipFill>
            <a:blip r:embed="rId6"/>
            <a:stretch>
              <a:fillRect/>
            </a:stretch>
          </p:blipFill>
          <p:spPr>
            <a:xfrm>
              <a:off x="10277061" y="5872843"/>
              <a:ext cx="2188654" cy="859611"/>
            </a:xfrm>
            <a:prstGeom prst="rect">
              <a:avLst/>
            </a:prstGeom>
          </p:spPr>
        </p:pic>
      </p:grpSp>
    </p:spTree>
    <p:extLst>
      <p:ext uri="{BB962C8B-B14F-4D97-AF65-F5344CB8AC3E}">
        <p14:creationId xmlns:p14="http://schemas.microsoft.com/office/powerpoint/2010/main" val="414405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a:off x="0" y="324453"/>
            <a:ext cx="3134140"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924336" y="1529662"/>
            <a:ext cx="11267664" cy="4385816"/>
          </a:xfrm>
          <a:prstGeom prst="rect">
            <a:avLst/>
          </a:prstGeom>
        </p:spPr>
        <p:txBody>
          <a:bodyPr wrap="square">
            <a:spAutoFit/>
          </a:bodyPr>
          <a:lstStyle/>
          <a:p>
            <a:pPr marL="285750" lvl="0" indent="-285750">
              <a:lnSpc>
                <a:spcPct val="200000"/>
              </a:lnSpc>
              <a:buFont typeface="Arial" panose="020B0604020202020204" pitchFamily="34" charset="0"/>
              <a:buChar char="•"/>
            </a:pPr>
            <a:r>
              <a:rPr lang="hi-IN" sz="3600" dirty="0">
                <a:latin typeface="Kokila" panose="020B0604020202020204" pitchFamily="34" charset="0"/>
                <a:cs typeface="Kokila" panose="020B0604020202020204" pitchFamily="34" charset="0"/>
              </a:rPr>
              <a:t>छात्रों में विवेचनात्मकता, तार्किकता को बढ़ावा देना ।</a:t>
            </a:r>
            <a:endParaRPr lang="en-US" sz="3600" dirty="0">
              <a:latin typeface="Kokila" panose="020B0604020202020204" pitchFamily="34" charset="0"/>
              <a:cs typeface="Kokila" panose="020B0604020202020204" pitchFamily="34" charset="0"/>
            </a:endParaRPr>
          </a:p>
          <a:p>
            <a:pPr marL="285750" lvl="0" indent="-285750">
              <a:lnSpc>
                <a:spcPct val="200000"/>
              </a:lnSpc>
              <a:buFont typeface="Arial" panose="020B0604020202020204" pitchFamily="34" charset="0"/>
              <a:buChar char="•"/>
            </a:pPr>
            <a:r>
              <a:rPr lang="hi-IN" sz="3600" dirty="0">
                <a:latin typeface="Kokila" panose="020B0604020202020204" pitchFamily="34" charset="0"/>
                <a:cs typeface="Kokila" panose="020B0604020202020204" pitchFamily="34" charset="0"/>
              </a:rPr>
              <a:t>लीक से हटकर सोचने की क्षमता को बढ़ावा देना ।</a:t>
            </a:r>
            <a:endParaRPr lang="en-US" sz="3600" dirty="0">
              <a:latin typeface="Kokila" panose="020B0604020202020204" pitchFamily="34" charset="0"/>
              <a:cs typeface="Kokila" panose="020B0604020202020204" pitchFamily="34" charset="0"/>
            </a:endParaRPr>
          </a:p>
          <a:p>
            <a:pPr marL="285750" lvl="0" indent="-285750">
              <a:lnSpc>
                <a:spcPct val="200000"/>
              </a:lnSpc>
              <a:buFont typeface="Arial" panose="020B0604020202020204" pitchFamily="34" charset="0"/>
              <a:buChar char="•"/>
            </a:pPr>
            <a:r>
              <a:rPr lang="hi-IN" sz="3600" dirty="0">
                <a:latin typeface="Kokila" panose="020B0604020202020204" pitchFamily="34" charset="0"/>
                <a:cs typeface="Kokila" panose="020B0604020202020204" pitchFamily="34" charset="0"/>
              </a:rPr>
              <a:t>वर्तमान के संदर्भ में समस्या समधान के चिंतन कौशल का विकास ।</a:t>
            </a:r>
            <a:endParaRPr lang="en-US" sz="3600" dirty="0">
              <a:latin typeface="Kokila" panose="020B0604020202020204" pitchFamily="34" charset="0"/>
              <a:cs typeface="Kokila" panose="020B0604020202020204" pitchFamily="34" charset="0"/>
            </a:endParaRPr>
          </a:p>
          <a:p>
            <a:pPr marL="285750" indent="-285750">
              <a:lnSpc>
                <a:spcPct val="200000"/>
              </a:lnSpc>
              <a:buFont typeface="Arial" panose="020B0604020202020204" pitchFamily="34" charset="0"/>
              <a:buChar char="•"/>
            </a:pPr>
            <a:r>
              <a:rPr lang="hi-IN" sz="3600" dirty="0">
                <a:latin typeface="Kokila" panose="020B0604020202020204" pitchFamily="34" charset="0"/>
                <a:cs typeface="Kokila" panose="020B0604020202020204" pitchFamily="34" charset="0"/>
              </a:rPr>
              <a:t>छात्रों में जटिल तथा रचनात्मक विचारात्मकता एवं क्षमता का विकास ।</a:t>
            </a:r>
            <a:endParaRPr lang="en-US" sz="3200" dirty="0">
              <a:latin typeface="Kokila" panose="020B0604020202020204" pitchFamily="34" charset="0"/>
              <a:cs typeface="Kokila" panose="020B0604020202020204" pitchFamily="34" charset="0"/>
            </a:endParaRPr>
          </a:p>
        </p:txBody>
      </p:sp>
      <p:pic>
        <p:nvPicPr>
          <p:cNvPr id="9218" name="Picture 2" descr="Free Objectives Cliparts, Download Free Clip Art, Free Clip Art on ...">
            <a:extLst>
              <a:ext uri="{FF2B5EF4-FFF2-40B4-BE49-F238E27FC236}">
                <a16:creationId xmlns:a16="http://schemas.microsoft.com/office/drawing/2014/main" id="{DAF91C32-85CB-4827-9923-F3E22A6A24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82227" y1="57031" x2="9180" y2="9180"/>
                        <a14:foregroundMark x1="56055" y1="20508" x2="42383" y2="47266"/>
                        <a14:foregroundMark x1="78125" y1="29102" x2="53516" y2="43359"/>
                        <a14:foregroundMark x1="19922" y1="50000" x2="34766" y2="45508"/>
                        <a14:foregroundMark x1="18359" y1="5664" x2="4688" y2="13086"/>
                        <a14:foregroundMark x1="19727" y1="18359" x2="4688" y2="13086"/>
                        <a14:foregroundMark x1="15039" y1="6445" x2="3906" y2="13086"/>
                        <a14:foregroundMark x1="32617" y1="32422" x2="22070" y2="19922"/>
                        <a14:foregroundMark x1="7031" y1="5078" x2="6445" y2="2148"/>
                        <a14:foregroundMark x1="76563" y1="48242" x2="71680" y2="36523"/>
                        <a14:foregroundMark x1="20508" y1="11328" x2="16602" y2="3320"/>
                        <a14:backgroundMark x1="33594" y1="26367" x2="32031" y2="25195"/>
                        <a14:backgroundMark x1="30078" y1="23828" x2="30078" y2="23828"/>
                        <a14:backgroundMark x1="27344" y1="21484" x2="26367" y2="2148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7898300" y="418054"/>
            <a:ext cx="3700667" cy="37006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631D76A-FC10-409F-BD3C-39B222D54A2D}"/>
              </a:ext>
            </a:extLst>
          </p:cNvPr>
          <p:cNvPicPr>
            <a:picLocks noChangeAspect="1"/>
          </p:cNvPicPr>
          <p:nvPr/>
        </p:nvPicPr>
        <p:blipFill>
          <a:blip r:embed="rId4"/>
          <a:stretch>
            <a:fillRect/>
          </a:stretch>
        </p:blipFill>
        <p:spPr>
          <a:xfrm>
            <a:off x="248248" y="415225"/>
            <a:ext cx="11437087" cy="999831"/>
          </a:xfrm>
          <a:prstGeom prst="rect">
            <a:avLst/>
          </a:prstGeom>
        </p:spPr>
      </p:pic>
    </p:spTree>
    <p:extLst>
      <p:ext uri="{BB962C8B-B14F-4D97-AF65-F5344CB8AC3E}">
        <p14:creationId xmlns:p14="http://schemas.microsoft.com/office/powerpoint/2010/main" val="20843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a:off x="0" y="32445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1461049" y="1790090"/>
            <a:ext cx="11267664" cy="3277820"/>
          </a:xfrm>
          <a:prstGeom prst="rect">
            <a:avLst/>
          </a:prstGeom>
        </p:spPr>
        <p:txBody>
          <a:bodyPr wrap="square">
            <a:spAutoFit/>
          </a:bodyPr>
          <a:lstStyle/>
          <a:p>
            <a:pPr marL="285750" indent="-285750">
              <a:lnSpc>
                <a:spcPct val="200000"/>
              </a:lnSpc>
              <a:buFont typeface="Arial" panose="020B0604020202020204" pitchFamily="34" charset="0"/>
              <a:buChar char="•"/>
            </a:pPr>
            <a:r>
              <a:rPr lang="hi-IN" sz="3600" dirty="0">
                <a:latin typeface="Kokila" panose="020B0604020202020204" pitchFamily="34" charset="0"/>
                <a:cs typeface="Kokila" panose="020B0604020202020204" pitchFamily="34" charset="0"/>
              </a:rPr>
              <a:t>विचारों की रणनीतियों के सरलीकरण हेतु ।</a:t>
            </a:r>
            <a:endParaRPr lang="en-US" sz="3600" dirty="0">
              <a:latin typeface="Kokila" panose="020B0604020202020204" pitchFamily="34" charset="0"/>
              <a:cs typeface="Kokila" panose="020B0604020202020204" pitchFamily="34" charset="0"/>
            </a:endParaRPr>
          </a:p>
          <a:p>
            <a:pPr marL="285750" indent="-285750">
              <a:lnSpc>
                <a:spcPct val="200000"/>
              </a:lnSpc>
              <a:buFont typeface="Arial" panose="020B0604020202020204" pitchFamily="34" charset="0"/>
              <a:buChar char="•"/>
            </a:pPr>
            <a:r>
              <a:rPr lang="hi-IN" sz="3600" dirty="0">
                <a:latin typeface="Kokila" panose="020B0604020202020204" pitchFamily="34" charset="0"/>
                <a:cs typeface="Kokila" panose="020B0604020202020204" pitchFamily="34" charset="0"/>
              </a:rPr>
              <a:t>शिक्षा को रुचिकर बनाने के लिए ।</a:t>
            </a:r>
            <a:endParaRPr lang="en-US" sz="3600" dirty="0">
              <a:latin typeface="Kokila" panose="020B0604020202020204" pitchFamily="34" charset="0"/>
              <a:cs typeface="Kokila" panose="020B0604020202020204" pitchFamily="34" charset="0"/>
            </a:endParaRPr>
          </a:p>
          <a:p>
            <a:pPr marL="285750" indent="-285750">
              <a:lnSpc>
                <a:spcPct val="200000"/>
              </a:lnSpc>
              <a:buFont typeface="Arial" panose="020B0604020202020204" pitchFamily="34" charset="0"/>
              <a:buChar char="•"/>
            </a:pPr>
            <a:r>
              <a:rPr lang="hi-IN" sz="3600" dirty="0">
                <a:latin typeface="Kokila" panose="020B0604020202020204" pitchFamily="34" charset="0"/>
                <a:cs typeface="Kokila" panose="020B0604020202020204" pitchFamily="34" charset="0"/>
              </a:rPr>
              <a:t>सीखने के प्रति सकारात्मक दृष्टिकोण उत्पन्न करने के लिए ।</a:t>
            </a:r>
            <a:endParaRPr lang="en-US" sz="3600" dirty="0">
              <a:latin typeface="Kokila" panose="020B0604020202020204" pitchFamily="34" charset="0"/>
              <a:cs typeface="Kokila" panose="020B0604020202020204" pitchFamily="34" charset="0"/>
            </a:endParaRPr>
          </a:p>
        </p:txBody>
      </p:sp>
      <p:pic>
        <p:nvPicPr>
          <p:cNvPr id="10242" name="Picture 2" descr="Free Requirements Cliparts, Download Free Clip Art, Free Clip Art ...">
            <a:extLst>
              <a:ext uri="{FF2B5EF4-FFF2-40B4-BE49-F238E27FC236}">
                <a16:creationId xmlns:a16="http://schemas.microsoft.com/office/drawing/2014/main" id="{034099E7-5C38-47DD-BCDB-A0ADB3E54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266" y="503213"/>
            <a:ext cx="3134140" cy="39138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187641F-1AD6-4D49-82C6-74B91B6D6EA7}"/>
              </a:ext>
            </a:extLst>
          </p:cNvPr>
          <p:cNvPicPr>
            <a:picLocks noChangeAspect="1"/>
          </p:cNvPicPr>
          <p:nvPr/>
        </p:nvPicPr>
        <p:blipFill>
          <a:blip r:embed="rId3"/>
          <a:stretch>
            <a:fillRect/>
          </a:stretch>
        </p:blipFill>
        <p:spPr>
          <a:xfrm>
            <a:off x="139148" y="328474"/>
            <a:ext cx="11437087" cy="999831"/>
          </a:xfrm>
          <a:prstGeom prst="rect">
            <a:avLst/>
          </a:prstGeom>
        </p:spPr>
      </p:pic>
    </p:spTree>
    <p:extLst>
      <p:ext uri="{BB962C8B-B14F-4D97-AF65-F5344CB8AC3E}">
        <p14:creationId xmlns:p14="http://schemas.microsoft.com/office/powerpoint/2010/main" val="345526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a:off x="0" y="32445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593032" y="1680889"/>
            <a:ext cx="10518915" cy="4524315"/>
          </a:xfrm>
          <a:prstGeom prst="rect">
            <a:avLst/>
          </a:prstGeom>
        </p:spPr>
        <p:txBody>
          <a:bodyPr wrap="square">
            <a:spAutoFit/>
          </a:bodyPr>
          <a:lstStyle/>
          <a:p>
            <a:pPr marL="285750" indent="-285750" algn="just">
              <a:buFont typeface="Arial" panose="020B0604020202020204" pitchFamily="34" charset="0"/>
              <a:buChar char="•"/>
            </a:pPr>
            <a:r>
              <a:rPr lang="hi-IN" sz="3600" dirty="0">
                <a:latin typeface="Kokila" panose="020B0604020202020204" pitchFamily="34" charset="0"/>
                <a:cs typeface="Kokila" panose="020B0604020202020204" pitchFamily="34" charset="0"/>
              </a:rPr>
              <a:t>घटनाओं का सामना करने या </a:t>
            </a:r>
            <a:r>
              <a:rPr lang="en-US" sz="3600" dirty="0">
                <a:latin typeface="Kokila" panose="020B0604020202020204" pitchFamily="34" charset="0"/>
                <a:cs typeface="Kokila" panose="020B0604020202020204" pitchFamily="34" charset="0"/>
              </a:rPr>
              <a:t>‘</a:t>
            </a:r>
            <a:r>
              <a:rPr lang="hi-IN" sz="3600" dirty="0">
                <a:latin typeface="Kokila" panose="020B0604020202020204" pitchFamily="34" charset="0"/>
                <a:cs typeface="Kokila" panose="020B0604020202020204" pitchFamily="34" charset="0"/>
              </a:rPr>
              <a:t>सीमित सोच</a:t>
            </a:r>
            <a:r>
              <a:rPr lang="en-US"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संज्ञानात्मक पूर्वाग्रह</a:t>
            </a:r>
            <a:r>
              <a:rPr lang="en-US" sz="3600" dirty="0">
                <a:latin typeface="Kokila" panose="020B0604020202020204" pitchFamily="34" charset="0"/>
                <a:cs typeface="Kokila" panose="020B0604020202020204" pitchFamily="34" charset="0"/>
              </a:rPr>
              <a:t>’</a:t>
            </a:r>
            <a:r>
              <a:rPr lang="hi-IN" sz="3600" dirty="0">
                <a:latin typeface="Kokila" panose="020B0604020202020204" pitchFamily="34" charset="0"/>
                <a:cs typeface="Kokila" panose="020B0604020202020204" pitchFamily="34" charset="0"/>
              </a:rPr>
              <a:t> और ‘</a:t>
            </a:r>
            <a:r>
              <a:rPr lang="en-US" sz="3600" dirty="0" err="1">
                <a:latin typeface="Kokila" panose="020B0604020202020204" pitchFamily="34" charset="0"/>
                <a:cs typeface="Kokila" panose="020B0604020202020204" pitchFamily="34" charset="0"/>
              </a:rPr>
              <a:t>सा</a:t>
            </a:r>
            <a:r>
              <a:rPr lang="hi-IN" sz="3600" dirty="0">
                <a:latin typeface="Kokila" panose="020B0604020202020204" pitchFamily="34" charset="0"/>
                <a:cs typeface="Kokila" panose="020B0604020202020204" pitchFamily="34" charset="0"/>
              </a:rPr>
              <a:t>मूहिक मान्यताओं</a:t>
            </a:r>
            <a:r>
              <a:rPr lang="en-US" sz="3600" dirty="0">
                <a:latin typeface="Kokila" panose="020B0604020202020204" pitchFamily="34" charset="0"/>
                <a:cs typeface="Kokila" panose="020B0604020202020204" pitchFamily="34" charset="0"/>
              </a:rPr>
              <a:t>’</a:t>
            </a:r>
            <a:r>
              <a:rPr lang="hi-IN" sz="3600" dirty="0">
                <a:latin typeface="Kokila" panose="020B0604020202020204" pitchFamily="34" charset="0"/>
                <a:cs typeface="Kokila" panose="020B0604020202020204" pitchFamily="34" charset="0"/>
              </a:rPr>
              <a:t> को हतोत्साहित करने के लिए इन कुंजियों का इस्तेमाल तंत्र के रूप में किया जा सकता है ।</a:t>
            </a:r>
            <a:endParaRPr lang="en-US" sz="3600" dirty="0">
              <a:latin typeface="Kokila" panose="020B0604020202020204" pitchFamily="34" charset="0"/>
              <a:cs typeface="Kokila" panose="020B0604020202020204" pitchFamily="34" charset="0"/>
            </a:endParaRPr>
          </a:p>
          <a:p>
            <a:pPr marL="285750" indent="-285750" algn="just">
              <a:buFont typeface="Arial" panose="020B0604020202020204" pitchFamily="34" charset="0"/>
              <a:buChar char="•"/>
            </a:pPr>
            <a:r>
              <a:rPr lang="hi-IN" sz="3600" dirty="0">
                <a:latin typeface="Kokila" panose="020B0604020202020204" pitchFamily="34" charset="0"/>
                <a:cs typeface="Kokila" panose="020B0604020202020204" pitchFamily="34" charset="0"/>
              </a:rPr>
              <a:t>इसका प्रयोग ‘फ़िनिशर गतिविधि’ अर्थात कार्य के अंत में कराई जाने वाली गतिविधि के रूप में किया जा सकता है, जिसके अंतर्गत छात्रों द्वारा भी प्रश्न-निर्माण प्रक्रिया करवाई जा सकती है ।</a:t>
            </a:r>
            <a:endParaRPr lang="en-US" sz="3600" dirty="0">
              <a:latin typeface="Kokila" panose="020B0604020202020204" pitchFamily="34" charset="0"/>
              <a:cs typeface="Kokila" panose="020B0604020202020204" pitchFamily="34" charset="0"/>
            </a:endParaRPr>
          </a:p>
          <a:p>
            <a:pPr marL="285750" indent="-285750" algn="just">
              <a:buFont typeface="Arial" panose="020B0604020202020204" pitchFamily="34" charset="0"/>
              <a:buChar char="•"/>
            </a:pPr>
            <a:r>
              <a:rPr lang="hi-IN" sz="3600" dirty="0">
                <a:latin typeface="Kokila" panose="020B0604020202020204" pitchFamily="34" charset="0"/>
                <a:cs typeface="Kokila" panose="020B0604020202020204" pitchFamily="34" charset="0"/>
              </a:rPr>
              <a:t>संतुलित प्रश्न-पत्र के निर्माण में इसका प्रयोग हम कर सकते हैं ।</a:t>
            </a:r>
            <a:endParaRPr lang="en-US" sz="3600" dirty="0">
              <a:latin typeface="Kokila" panose="020B0604020202020204" pitchFamily="34" charset="0"/>
              <a:cs typeface="Kokila" panose="020B0604020202020204" pitchFamily="34" charset="0"/>
            </a:endParaRPr>
          </a:p>
          <a:p>
            <a:pPr marL="285750" indent="-285750" algn="just">
              <a:buFont typeface="Arial" panose="020B0604020202020204" pitchFamily="34" charset="0"/>
              <a:buChar char="•"/>
            </a:pPr>
            <a:r>
              <a:rPr lang="hi-IN" sz="3600" dirty="0">
                <a:latin typeface="Kokila" panose="020B0604020202020204" pitchFamily="34" charset="0"/>
                <a:cs typeface="Kokila" panose="020B0604020202020204" pitchFamily="34" charset="0"/>
              </a:rPr>
              <a:t>‘हुक गतिविधि’ हेतु भी यह उत्तम शिक्षण विधि है ।</a:t>
            </a:r>
            <a:endParaRPr lang="en-US" sz="3600" dirty="0">
              <a:latin typeface="Kokila" panose="020B0604020202020204" pitchFamily="34" charset="0"/>
              <a:cs typeface="Kokila" panose="020B0604020202020204" pitchFamily="34" charset="0"/>
            </a:endParaRPr>
          </a:p>
        </p:txBody>
      </p:sp>
      <p:pic>
        <p:nvPicPr>
          <p:cNvPr id="11266" name="Picture 2" descr="Library of students learning in a group clip art freeuse png files ...">
            <a:extLst>
              <a:ext uri="{FF2B5EF4-FFF2-40B4-BE49-F238E27FC236}">
                <a16:creationId xmlns:a16="http://schemas.microsoft.com/office/drawing/2014/main" id="{FFAA2C10-265E-4C60-8761-646C3670A0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26" b="100000" l="1875" r="100000"/>
                    </a14:imgEffect>
                  </a14:imgLayer>
                </a14:imgProps>
              </a:ext>
              <a:ext uri="{28A0092B-C50C-407E-A947-70E740481C1C}">
                <a14:useLocalDpi xmlns:a14="http://schemas.microsoft.com/office/drawing/2010/main" val="0"/>
              </a:ext>
            </a:extLst>
          </a:blip>
          <a:srcRect/>
          <a:stretch>
            <a:fillRect/>
          </a:stretch>
        </p:blipFill>
        <p:spPr bwMode="auto">
          <a:xfrm>
            <a:off x="8835887" y="4430782"/>
            <a:ext cx="30480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6B80E01-EC83-4BF1-8A1D-ADD0303D9F48}"/>
              </a:ext>
            </a:extLst>
          </p:cNvPr>
          <p:cNvPicPr>
            <a:picLocks noChangeAspect="1"/>
          </p:cNvPicPr>
          <p:nvPr/>
        </p:nvPicPr>
        <p:blipFill>
          <a:blip r:embed="rId4"/>
          <a:stretch>
            <a:fillRect/>
          </a:stretch>
        </p:blipFill>
        <p:spPr>
          <a:xfrm>
            <a:off x="161881" y="471587"/>
            <a:ext cx="11437087" cy="1322947"/>
          </a:xfrm>
          <a:prstGeom prst="rect">
            <a:avLst/>
          </a:prstGeom>
        </p:spPr>
      </p:pic>
    </p:spTree>
    <p:extLst>
      <p:ext uri="{BB962C8B-B14F-4D97-AF65-F5344CB8AC3E}">
        <p14:creationId xmlns:p14="http://schemas.microsoft.com/office/powerpoint/2010/main" val="322790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595908" y="2078716"/>
            <a:ext cx="7227424" cy="4178067"/>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hi-IN" sz="3600" dirty="0">
                <a:latin typeface="Kokila" panose="020B0604020202020204" pitchFamily="34" charset="0"/>
                <a:cs typeface="Kokila" panose="020B0604020202020204" pitchFamily="34" charset="0"/>
              </a:rPr>
              <a:t>उदाहरण :</a:t>
            </a:r>
            <a:r>
              <a:rPr lang="en-US" sz="3600" dirty="0">
                <a:latin typeface="Kokila" panose="020B0604020202020204" pitchFamily="34" charset="0"/>
                <a:cs typeface="Kokila" panose="020B0604020202020204" pitchFamily="34" charset="0"/>
              </a:rPr>
              <a:t>‘</a:t>
            </a:r>
            <a:r>
              <a:rPr lang="hi-IN" sz="3600" dirty="0">
                <a:latin typeface="Kokila" panose="020B0604020202020204" pitchFamily="34" charset="0"/>
                <a:cs typeface="Kokila" panose="020B0604020202020204" pitchFamily="34" charset="0"/>
              </a:rPr>
              <a:t>नहीं</a:t>
            </a:r>
            <a:r>
              <a:rPr lang="en-US"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कभी नहीं</a:t>
            </a:r>
            <a:r>
              <a:rPr lang="en-US"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नहीं हो सकता</a:t>
            </a:r>
            <a:r>
              <a:rPr lang="en-US"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आदि शब्दों का प्रयोग  । </a:t>
            </a:r>
            <a:endParaRPr lang="en-US" sz="3600" dirty="0">
              <a:latin typeface="Kokila" panose="020B0604020202020204" pitchFamily="34" charset="0"/>
              <a:cs typeface="Kokila" panose="020B0604020202020204" pitchFamily="34" charset="0"/>
            </a:endParaRPr>
          </a:p>
          <a:p>
            <a:pPr marL="571500" lvl="0" indent="-571500" algn="just">
              <a:lnSpc>
                <a:spcPct val="150000"/>
              </a:lnSpc>
              <a:buFont typeface="Courier New" panose="02070309020205020404" pitchFamily="49" charset="0"/>
              <a:buChar char="o"/>
            </a:pPr>
            <a:r>
              <a:rPr lang="hi-IN" sz="3600" dirty="0">
                <a:latin typeface="Kokila" panose="020B0604020202020204" pitchFamily="34" charset="0"/>
                <a:cs typeface="Kokila" panose="020B0604020202020204" pitchFamily="34" charset="0"/>
              </a:rPr>
              <a:t>जैसे : कहानी ‘</a:t>
            </a:r>
            <a:r>
              <a:rPr lang="hi-IN" sz="3600" b="1" dirty="0">
                <a:latin typeface="Kokila" panose="020B0604020202020204" pitchFamily="34" charset="0"/>
                <a:cs typeface="Kokila" panose="020B0604020202020204" pitchFamily="34" charset="0"/>
              </a:rPr>
              <a:t>पंच परमेश्वर</a:t>
            </a:r>
            <a:r>
              <a:rPr lang="hi-IN" sz="3600" dirty="0">
                <a:latin typeface="Kokila" panose="020B0604020202020204" pitchFamily="34" charset="0"/>
                <a:cs typeface="Kokila" panose="020B0604020202020204" pitchFamily="34" charset="0"/>
              </a:rPr>
              <a:t>’ में ग्रामीण जीवन को दर्शाया गया है । आप उन उन चीज़ों की सूची तैयार कीजिए जिन्हें आप इस कहानी में वर्णित गाँव में नहीं देखते हैं ।   </a:t>
            </a:r>
            <a:endParaRPr lang="en-US" sz="36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3F2FDC87-1891-4559-8B60-334CA20245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9" b="99344" l="0" r="99414">
                        <a14:foregroundMark x1="21094" y1="61050" x2="21094" y2="61050"/>
                        <a14:foregroundMark x1="29883" y1="61050" x2="29883" y2="61050"/>
                        <a14:foregroundMark x1="31445" y1="62144" x2="31445" y2="62144"/>
                        <a14:foregroundMark x1="68750" y1="93217" x2="83398" y2="48140"/>
                        <a14:foregroundMark x1="29492" y1="64114" x2="29492" y2="64114"/>
                        <a14:foregroundMark x1="81641" y1="58862" x2="81641" y2="58862"/>
                        <a14:foregroundMark x1="82227" y1="60613" x2="82227" y2="60613"/>
                        <a14:foregroundMark x1="74609" y1="54267" x2="74609" y2="54267"/>
                        <a14:foregroundMark x1="81641" y1="15317" x2="81641" y2="15317"/>
                        <a14:foregroundMark x1="86328" y1="22976" x2="85742" y2="9190"/>
                        <a14:foregroundMark x1="50000" y1="24508" x2="32031" y2="13129"/>
                        <a14:foregroundMark x1="81250" y1="82276" x2="82617" y2="76586"/>
                        <a14:foregroundMark x1="86133" y1="79869" x2="82813" y2="76586"/>
                        <a14:foregroundMark x1="93945" y1="54048" x2="75781" y2="39606"/>
                      </a14:backgroundRemoval>
                    </a14:imgEffect>
                  </a14:imgLayer>
                </a14:imgProps>
              </a:ext>
            </a:extLst>
          </a:blip>
          <a:stretch>
            <a:fillRect/>
          </a:stretch>
        </p:blipFill>
        <p:spPr>
          <a:xfrm>
            <a:off x="7996046" y="2420833"/>
            <a:ext cx="3781414" cy="3375207"/>
          </a:xfrm>
          <a:prstGeom prst="rect">
            <a:avLst/>
          </a:prstGeom>
        </p:spPr>
      </p:pic>
      <p:pic>
        <p:nvPicPr>
          <p:cNvPr id="3" name="Picture 2">
            <a:extLst>
              <a:ext uri="{FF2B5EF4-FFF2-40B4-BE49-F238E27FC236}">
                <a16:creationId xmlns:a16="http://schemas.microsoft.com/office/drawing/2014/main" id="{BAB413D8-EFBD-489B-8AC5-90C945B0A60D}"/>
              </a:ext>
            </a:extLst>
          </p:cNvPr>
          <p:cNvPicPr>
            <a:picLocks noChangeAspect="1"/>
          </p:cNvPicPr>
          <p:nvPr/>
        </p:nvPicPr>
        <p:blipFill>
          <a:blip r:embed="rId4"/>
          <a:stretch>
            <a:fillRect/>
          </a:stretch>
        </p:blipFill>
        <p:spPr>
          <a:xfrm>
            <a:off x="8204894" y="313079"/>
            <a:ext cx="3572566" cy="963251"/>
          </a:xfrm>
          <a:prstGeom prst="rect">
            <a:avLst/>
          </a:prstGeom>
        </p:spPr>
      </p:pic>
      <p:pic>
        <p:nvPicPr>
          <p:cNvPr id="4" name="Picture 3">
            <a:extLst>
              <a:ext uri="{FF2B5EF4-FFF2-40B4-BE49-F238E27FC236}">
                <a16:creationId xmlns:a16="http://schemas.microsoft.com/office/drawing/2014/main" id="{A9FC14E4-D390-4077-B8D5-7B538EB03914}"/>
              </a:ext>
            </a:extLst>
          </p:cNvPr>
          <p:cNvPicPr>
            <a:picLocks noChangeAspect="1"/>
          </p:cNvPicPr>
          <p:nvPr/>
        </p:nvPicPr>
        <p:blipFill>
          <a:blip r:embed="rId5"/>
          <a:stretch>
            <a:fillRect/>
          </a:stretch>
        </p:blipFill>
        <p:spPr>
          <a:xfrm>
            <a:off x="337081" y="316819"/>
            <a:ext cx="2828789" cy="1761897"/>
          </a:xfrm>
          <a:prstGeom prst="rect">
            <a:avLst/>
          </a:prstGeom>
        </p:spPr>
      </p:pic>
    </p:spTree>
    <p:extLst>
      <p:ext uri="{BB962C8B-B14F-4D97-AF65-F5344CB8AC3E}">
        <p14:creationId xmlns:p14="http://schemas.microsoft.com/office/powerpoint/2010/main" val="37222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595908" y="2078716"/>
            <a:ext cx="7400138" cy="4178067"/>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hi-IN" sz="3600" dirty="0">
                <a:latin typeface="Kokila" panose="020B0604020202020204" pitchFamily="34" charset="0"/>
                <a:cs typeface="Kokila" panose="020B0604020202020204" pitchFamily="34" charset="0"/>
              </a:rPr>
              <a:t>आप वस्तुतः </a:t>
            </a:r>
            <a:r>
              <a:rPr lang="en-IN" sz="3600" dirty="0">
                <a:latin typeface="Kokila" panose="020B0604020202020204" pitchFamily="34" charset="0"/>
                <a:cs typeface="Kokila" panose="020B0604020202020204" pitchFamily="34" charset="0"/>
              </a:rPr>
              <a:t>“</a:t>
            </a:r>
            <a:r>
              <a:rPr lang="hi-IN" sz="3600" dirty="0">
                <a:latin typeface="Kokila" panose="020B0604020202020204" pitchFamily="34" charset="0"/>
                <a:cs typeface="Kokila" panose="020B0604020202020204" pitchFamily="34" charset="0"/>
              </a:rPr>
              <a:t>क्या होता यदि</a:t>
            </a:r>
            <a:r>
              <a:rPr lang="en-IN"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पद/वाक्यांश का प्रयोग कर कोई भी प्रश्न पूछ सकते हैं।</a:t>
            </a:r>
            <a:r>
              <a:rPr lang="en-IN"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गंभीर या सामान्य प्रश्न)।</a:t>
            </a:r>
            <a:endParaRPr lang="en-US" sz="3600" dirty="0">
              <a:latin typeface="Kokila" panose="020B0604020202020204" pitchFamily="34" charset="0"/>
              <a:cs typeface="Kokila" panose="020B0604020202020204" pitchFamily="34" charset="0"/>
            </a:endParaRPr>
          </a:p>
          <a:p>
            <a:pPr marL="571500" indent="-571500" algn="just">
              <a:lnSpc>
                <a:spcPct val="150000"/>
              </a:lnSpc>
              <a:buFont typeface="Arial" panose="020B0604020202020204" pitchFamily="34" charset="0"/>
              <a:buChar char="•"/>
            </a:pPr>
            <a:r>
              <a:rPr lang="hi-IN" sz="3600" dirty="0">
                <a:latin typeface="Kokila" panose="020B0604020202020204" pitchFamily="34" charset="0"/>
                <a:cs typeface="Kokila" panose="020B0604020202020204" pitchFamily="34" charset="0"/>
              </a:rPr>
              <a:t>जैसे- कविता- </a:t>
            </a:r>
            <a:r>
              <a:rPr lang="hi-IN" sz="3600" b="1" dirty="0">
                <a:latin typeface="Kokila" panose="020B0604020202020204" pitchFamily="34" charset="0"/>
                <a:cs typeface="Kokila" panose="020B0604020202020204" pitchFamily="34" charset="0"/>
              </a:rPr>
              <a:t>मिट्टी की महिमा </a:t>
            </a:r>
            <a:r>
              <a:rPr lang="hi-IN" sz="3600" dirty="0">
                <a:latin typeface="Kokila" panose="020B0604020202020204" pitchFamily="34" charset="0"/>
                <a:cs typeface="Kokila" panose="020B0604020202020204" pitchFamily="34" charset="0"/>
              </a:rPr>
              <a:t>में मिट्टी के भिन्न-भिन्न रूपों का, महत्व का वर्णन किया गया है किंतु क्या होता यदि धरती पर मिट्टी ही न होती ?</a:t>
            </a:r>
            <a:endParaRPr lang="en-US" sz="36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3F2FDC87-1891-4559-8B60-334CA20245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9" b="99344" l="0" r="99414">
                        <a14:foregroundMark x1="21094" y1="61050" x2="21094" y2="61050"/>
                        <a14:foregroundMark x1="29883" y1="61050" x2="29883" y2="61050"/>
                        <a14:foregroundMark x1="31445" y1="62144" x2="31445" y2="62144"/>
                        <a14:foregroundMark x1="68750" y1="93217" x2="83398" y2="48140"/>
                        <a14:foregroundMark x1="29492" y1="64114" x2="29492" y2="64114"/>
                        <a14:foregroundMark x1="81641" y1="58862" x2="81641" y2="58862"/>
                        <a14:foregroundMark x1="82227" y1="60613" x2="82227" y2="60613"/>
                        <a14:foregroundMark x1="74609" y1="54267" x2="74609" y2="54267"/>
                        <a14:foregroundMark x1="81641" y1="15317" x2="81641" y2="15317"/>
                        <a14:foregroundMark x1="86328" y1="22976" x2="85742" y2="9190"/>
                        <a14:foregroundMark x1="50000" y1="24508" x2="32031" y2="13129"/>
                        <a14:foregroundMark x1="81250" y1="82276" x2="82617" y2="76586"/>
                        <a14:foregroundMark x1="86133" y1="79869" x2="82813" y2="76586"/>
                        <a14:foregroundMark x1="93945" y1="54048" x2="75781" y2="39606"/>
                      </a14:backgroundRemoval>
                    </a14:imgEffect>
                  </a14:imgLayer>
                </a14:imgProps>
              </a:ext>
            </a:extLst>
          </a:blip>
          <a:stretch>
            <a:fillRect/>
          </a:stretch>
        </p:blipFill>
        <p:spPr>
          <a:xfrm>
            <a:off x="7996046" y="2420833"/>
            <a:ext cx="3781414" cy="3375207"/>
          </a:xfrm>
          <a:prstGeom prst="rect">
            <a:avLst/>
          </a:prstGeom>
        </p:spPr>
      </p:pic>
      <p:pic>
        <p:nvPicPr>
          <p:cNvPr id="3" name="Picture 2">
            <a:extLst>
              <a:ext uri="{FF2B5EF4-FFF2-40B4-BE49-F238E27FC236}">
                <a16:creationId xmlns:a16="http://schemas.microsoft.com/office/drawing/2014/main" id="{E846FF88-4DF5-4A5B-9629-76EF5518C263}"/>
              </a:ext>
            </a:extLst>
          </p:cNvPr>
          <p:cNvPicPr>
            <a:picLocks noChangeAspect="1"/>
          </p:cNvPicPr>
          <p:nvPr/>
        </p:nvPicPr>
        <p:blipFill>
          <a:blip r:embed="rId4"/>
          <a:stretch>
            <a:fillRect/>
          </a:stretch>
        </p:blipFill>
        <p:spPr>
          <a:xfrm>
            <a:off x="289454" y="367602"/>
            <a:ext cx="2828789" cy="1761897"/>
          </a:xfrm>
          <a:prstGeom prst="rect">
            <a:avLst/>
          </a:prstGeom>
        </p:spPr>
      </p:pic>
      <p:pic>
        <p:nvPicPr>
          <p:cNvPr id="4" name="Picture 3">
            <a:extLst>
              <a:ext uri="{FF2B5EF4-FFF2-40B4-BE49-F238E27FC236}">
                <a16:creationId xmlns:a16="http://schemas.microsoft.com/office/drawing/2014/main" id="{82A6C512-6848-4082-9E45-DBE9F7ED81A6}"/>
              </a:ext>
            </a:extLst>
          </p:cNvPr>
          <p:cNvPicPr>
            <a:picLocks noChangeAspect="1"/>
          </p:cNvPicPr>
          <p:nvPr/>
        </p:nvPicPr>
        <p:blipFill>
          <a:blip r:embed="rId5"/>
          <a:stretch>
            <a:fillRect/>
          </a:stretch>
        </p:blipFill>
        <p:spPr>
          <a:xfrm>
            <a:off x="8329980" y="367602"/>
            <a:ext cx="3572566" cy="963251"/>
          </a:xfrm>
          <a:prstGeom prst="rect">
            <a:avLst/>
          </a:prstGeom>
        </p:spPr>
      </p:pic>
    </p:spTree>
    <p:extLst>
      <p:ext uri="{BB962C8B-B14F-4D97-AF65-F5344CB8AC3E}">
        <p14:creationId xmlns:p14="http://schemas.microsoft.com/office/powerpoint/2010/main" val="1812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360901" y="2126346"/>
            <a:ext cx="11470197" cy="4524315"/>
          </a:xfrm>
          <a:prstGeom prst="rect">
            <a:avLst/>
          </a:prstGeom>
        </p:spPr>
        <p:txBody>
          <a:bodyPr wrap="square">
            <a:spAutoFit/>
          </a:bodyPr>
          <a:lstStyle/>
          <a:p>
            <a:pPr marL="571500" indent="-571500" algn="just">
              <a:buFont typeface="Wingdings" panose="05000000000000000000" pitchFamily="2" charset="2"/>
              <a:buChar char="Ø"/>
            </a:pPr>
            <a:r>
              <a:rPr lang="hi-IN" sz="3200" dirty="0">
                <a:latin typeface="Kokila" panose="020B0604020202020204" pitchFamily="34" charset="0"/>
                <a:cs typeface="Kokila" panose="020B0604020202020204" pitchFamily="34" charset="0"/>
              </a:rPr>
              <a:t>दोषों की सूची बनाइए</a:t>
            </a:r>
            <a:r>
              <a:rPr lang="en-IN"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और फिर दोषों को सही करने या खत्म करने के विभिन्न तरीकों पर विचार-विमर्श कीजिए। (यहाँ विद्यार्थी किसी एक वस्तु या प्रथा को चुनकर उसके दोषों की क्रमबद्ध सूची तैयार कर सकते हैं और फिर दोषों को सही करने या खत्म करने के विभिन्न तरीकों की सूची तैयार करेंगे।)</a:t>
            </a:r>
            <a:endParaRPr lang="en-US" sz="3200" dirty="0">
              <a:latin typeface="Kokila" panose="020B0604020202020204" pitchFamily="34" charset="0"/>
              <a:cs typeface="Kokila" panose="020B0604020202020204" pitchFamily="34" charset="0"/>
            </a:endParaRPr>
          </a:p>
          <a:p>
            <a:pPr algn="just"/>
            <a:endParaRPr lang="en-US" sz="3200" dirty="0">
              <a:latin typeface="Kokila" panose="020B0604020202020204" pitchFamily="34" charset="0"/>
              <a:cs typeface="Kokila" panose="020B0604020202020204" pitchFamily="34" charset="0"/>
            </a:endParaRPr>
          </a:p>
          <a:p>
            <a:pPr marL="571500" lvl="0" indent="-5715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जैसे- कहानी </a:t>
            </a:r>
            <a:r>
              <a:rPr lang="hi-IN" sz="3200" b="1" dirty="0">
                <a:latin typeface="Kokila" panose="020B0604020202020204" pitchFamily="34" charset="0"/>
                <a:cs typeface="Kokila" panose="020B0604020202020204" pitchFamily="34" charset="0"/>
              </a:rPr>
              <a:t>टोपी शुक्ला </a:t>
            </a:r>
            <a:r>
              <a:rPr lang="hi-IN" sz="3200" dirty="0">
                <a:latin typeface="Kokila" panose="020B0604020202020204" pitchFamily="34" charset="0"/>
                <a:cs typeface="Kokila" panose="020B0604020202020204" pitchFamily="34" charset="0"/>
              </a:rPr>
              <a:t>में आपको कौन-कौन से सामाजिक दोष दिखाई दिए ? उनकी सूची बनाइए तथा लिखिए कि उन दोषों को  आप समाज से दूर करने में अपना क्या योगदान दे सकते हैं ? </a:t>
            </a:r>
            <a:endParaRPr lang="en-US" sz="3200" dirty="0">
              <a:latin typeface="Kokila" panose="020B0604020202020204" pitchFamily="34" charset="0"/>
              <a:cs typeface="Kokila" panose="020B0604020202020204" pitchFamily="34" charset="0"/>
            </a:endParaRPr>
          </a:p>
          <a:p>
            <a:pPr marL="571500" lvl="0" indent="-571500" algn="just">
              <a:buFont typeface="Arial" panose="020B0604020202020204" pitchFamily="34" charset="0"/>
              <a:buChar char="•"/>
            </a:pPr>
            <a:endParaRPr lang="en-US" sz="3200" dirty="0">
              <a:latin typeface="Kokila" panose="020B0604020202020204" pitchFamily="34" charset="0"/>
              <a:cs typeface="Kokila" panose="020B0604020202020204" pitchFamily="34" charset="0"/>
            </a:endParaRPr>
          </a:p>
          <a:p>
            <a:pPr marL="571500" lvl="0" indent="-5715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मित्र अथवा संबंधियों का पक्षपात कर अन्याय के क्या दुष्परिणाम हमारे सामने आ सकते हैं ? कहानी  </a:t>
            </a:r>
            <a:r>
              <a:rPr lang="en-US" sz="3200" dirty="0">
                <a:latin typeface="Kokila" panose="020B0604020202020204" pitchFamily="34" charset="0"/>
                <a:cs typeface="Kokila" panose="020B0604020202020204" pitchFamily="34" charset="0"/>
              </a:rPr>
              <a:t>‘</a:t>
            </a:r>
            <a:r>
              <a:rPr lang="hi-IN" sz="3200" b="1" dirty="0">
                <a:latin typeface="Kokila" panose="020B0604020202020204" pitchFamily="34" charset="0"/>
                <a:cs typeface="Kokila" panose="020B0604020202020204" pitchFamily="34" charset="0"/>
              </a:rPr>
              <a:t>पंच परमेश्वर</a:t>
            </a:r>
            <a:r>
              <a:rPr lang="hi-IN" sz="3200" dirty="0">
                <a:latin typeface="Kokila" panose="020B0604020202020204" pitchFamily="34" charset="0"/>
                <a:cs typeface="Kokila" panose="020B0604020202020204" pitchFamily="34" charset="0"/>
              </a:rPr>
              <a:t>’ के आधार पर लिखिए ।</a:t>
            </a:r>
            <a:endParaRPr lang="en-US" sz="32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0F4ECBD6-0078-47E8-8BFD-6E36369CB418}"/>
              </a:ext>
            </a:extLst>
          </p:cNvPr>
          <p:cNvPicPr>
            <a:picLocks noChangeAspect="1"/>
          </p:cNvPicPr>
          <p:nvPr/>
        </p:nvPicPr>
        <p:blipFill>
          <a:blip r:embed="rId2"/>
          <a:stretch>
            <a:fillRect/>
          </a:stretch>
        </p:blipFill>
        <p:spPr>
          <a:xfrm>
            <a:off x="462168" y="207339"/>
            <a:ext cx="2834886" cy="1761897"/>
          </a:xfrm>
          <a:prstGeom prst="rect">
            <a:avLst/>
          </a:prstGeom>
        </p:spPr>
      </p:pic>
      <p:pic>
        <p:nvPicPr>
          <p:cNvPr id="3" name="Picture 2">
            <a:extLst>
              <a:ext uri="{FF2B5EF4-FFF2-40B4-BE49-F238E27FC236}">
                <a16:creationId xmlns:a16="http://schemas.microsoft.com/office/drawing/2014/main" id="{4BBFA627-A5C9-4241-A9F1-FBA9ED8385AF}"/>
              </a:ext>
            </a:extLst>
          </p:cNvPr>
          <p:cNvPicPr>
            <a:picLocks noChangeAspect="1"/>
          </p:cNvPicPr>
          <p:nvPr/>
        </p:nvPicPr>
        <p:blipFill>
          <a:blip r:embed="rId3"/>
          <a:stretch>
            <a:fillRect/>
          </a:stretch>
        </p:blipFill>
        <p:spPr>
          <a:xfrm>
            <a:off x="8258532" y="386554"/>
            <a:ext cx="3572566" cy="963251"/>
          </a:xfrm>
          <a:prstGeom prst="rect">
            <a:avLst/>
          </a:prstGeom>
        </p:spPr>
      </p:pic>
    </p:spTree>
    <p:extLst>
      <p:ext uri="{BB962C8B-B14F-4D97-AF65-F5344CB8AC3E}">
        <p14:creationId xmlns:p14="http://schemas.microsoft.com/office/powerpoint/2010/main" val="200942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wipe(left)">
                                      <p:cBhvr>
                                        <p:cTn id="21"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360901" y="2126346"/>
            <a:ext cx="11470197" cy="4524315"/>
          </a:xfrm>
          <a:prstGeom prst="rect">
            <a:avLst/>
          </a:prstGeom>
        </p:spPr>
        <p:txBody>
          <a:bodyPr wrap="square">
            <a:spAutoFit/>
          </a:bodyPr>
          <a:lstStyle/>
          <a:p>
            <a:pPr marL="457200" indent="-457200" algn="just">
              <a:buFont typeface="Wingdings" panose="05000000000000000000" pitchFamily="2" charset="2"/>
              <a:buChar char="Ø"/>
            </a:pPr>
            <a:r>
              <a:rPr lang="hi-IN" sz="3200" dirty="0">
                <a:latin typeface="Kokila" panose="020B0604020202020204" pitchFamily="34" charset="0"/>
                <a:cs typeface="Kokila" panose="020B0604020202020204" pitchFamily="34" charset="0"/>
              </a:rPr>
              <a:t>दो भिन्न वस्तुओं की विशेषताओं को सूचीबद्ध कीजिए</a:t>
            </a:r>
            <a:r>
              <a:rPr lang="en-IN"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फिर एक ही वस्तु में उन विशेषताओं को समायोजित करने का प्रयास कीजिए। (यहाँ विद्यार्थी किन्हीं दो भिन्न वस्तुओं की विशेषताओं को सूचीबद्ध करके उन विशेषताओं को समायोजित कर कोई एक बेहतर या नयी वस्तु का निर्माण भी कर सकते हैं )। इस कुंजी में  दो स्थितियों में समानता भी बताई जा सकती है ।</a:t>
            </a:r>
            <a:endParaRPr lang="en-US" sz="3200" dirty="0">
              <a:latin typeface="Kokila" panose="020B0604020202020204" pitchFamily="34" charset="0"/>
              <a:cs typeface="Kokila" panose="020B0604020202020204" pitchFamily="34" charset="0"/>
            </a:endParaRPr>
          </a:p>
          <a:p>
            <a:pPr marL="457200" indent="-457200">
              <a:buFont typeface="Wingdings" panose="05000000000000000000" pitchFamily="2" charset="2"/>
              <a:buChar char="Ø"/>
            </a:pPr>
            <a:endParaRPr lang="en-US" sz="3200" dirty="0">
              <a:latin typeface="Kokila" panose="020B0604020202020204" pitchFamily="34" charset="0"/>
              <a:cs typeface="Kokila" panose="020B0604020202020204" pitchFamily="34" charset="0"/>
            </a:endParaRPr>
          </a:p>
          <a:p>
            <a:pPr marL="457200" lvl="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जैसे- </a:t>
            </a:r>
            <a:r>
              <a:rPr lang="hi-IN" sz="3200" b="1" dirty="0">
                <a:latin typeface="Kokila" panose="020B0604020202020204" pitchFamily="34" charset="0"/>
                <a:cs typeface="Kokila" panose="020B0604020202020204" pitchFamily="34" charset="0"/>
              </a:rPr>
              <a:t>पंच परमेश्वर </a:t>
            </a:r>
            <a:r>
              <a:rPr lang="hi-IN" sz="3200" dirty="0">
                <a:latin typeface="Kokila" panose="020B0604020202020204" pitchFamily="34" charset="0"/>
                <a:cs typeface="Kokila" panose="020B0604020202020204" pitchFamily="34" charset="0"/>
              </a:rPr>
              <a:t>कहनी के अंत में ‘न्याय’ के विषय में दोनों मित्रों के विचारों में क्या समानता  थी ?</a:t>
            </a:r>
            <a:endParaRPr lang="en-US" sz="3200" dirty="0">
              <a:latin typeface="Kokila" panose="020B0604020202020204" pitchFamily="34" charset="0"/>
              <a:cs typeface="Kokila" panose="020B0604020202020204" pitchFamily="34" charset="0"/>
            </a:endParaRPr>
          </a:p>
          <a:p>
            <a:pPr marL="457200" lvl="0" indent="-457200" algn="just">
              <a:buFont typeface="Arial" panose="020B0604020202020204" pitchFamily="34" charset="0"/>
              <a:buChar char="•"/>
            </a:pPr>
            <a:endParaRPr lang="en-US" sz="3200" dirty="0">
              <a:latin typeface="Kokila" panose="020B0604020202020204" pitchFamily="34" charset="0"/>
              <a:cs typeface="Kokila" panose="020B0604020202020204" pitchFamily="34" charset="0"/>
            </a:endParaRPr>
          </a:p>
          <a:p>
            <a:pPr marL="45720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मिट्टी तथा सदाचारी व्यक्ति की विशेषताएँ सूचीबद्ध कीजिए ।व्यक्ति और मिट्टी को किस प्रकार संयोजित किया जाता है ?</a:t>
            </a:r>
            <a:endParaRPr lang="en-US" sz="32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09D873C7-3600-47DE-9F5A-79381166E198}"/>
              </a:ext>
            </a:extLst>
          </p:cNvPr>
          <p:cNvPicPr>
            <a:picLocks noChangeAspect="1"/>
          </p:cNvPicPr>
          <p:nvPr/>
        </p:nvPicPr>
        <p:blipFill>
          <a:blip r:embed="rId2"/>
          <a:stretch>
            <a:fillRect/>
          </a:stretch>
        </p:blipFill>
        <p:spPr>
          <a:xfrm>
            <a:off x="360901" y="242830"/>
            <a:ext cx="2828789" cy="1755800"/>
          </a:xfrm>
          <a:prstGeom prst="rect">
            <a:avLst/>
          </a:prstGeom>
        </p:spPr>
      </p:pic>
      <p:pic>
        <p:nvPicPr>
          <p:cNvPr id="3" name="Picture 2">
            <a:extLst>
              <a:ext uri="{FF2B5EF4-FFF2-40B4-BE49-F238E27FC236}">
                <a16:creationId xmlns:a16="http://schemas.microsoft.com/office/drawing/2014/main" id="{EE6BE002-CCA2-405A-A22C-BBB43B7B4AA9}"/>
              </a:ext>
            </a:extLst>
          </p:cNvPr>
          <p:cNvPicPr>
            <a:picLocks noChangeAspect="1"/>
          </p:cNvPicPr>
          <p:nvPr/>
        </p:nvPicPr>
        <p:blipFill>
          <a:blip r:embed="rId3"/>
          <a:stretch>
            <a:fillRect/>
          </a:stretch>
        </p:blipFill>
        <p:spPr>
          <a:xfrm>
            <a:off x="8272116" y="357160"/>
            <a:ext cx="3572566" cy="963251"/>
          </a:xfrm>
          <a:prstGeom prst="rect">
            <a:avLst/>
          </a:prstGeom>
        </p:spPr>
      </p:pic>
    </p:spTree>
    <p:extLst>
      <p:ext uri="{BB962C8B-B14F-4D97-AF65-F5344CB8AC3E}">
        <p14:creationId xmlns:p14="http://schemas.microsoft.com/office/powerpoint/2010/main" val="34106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wipe(left)">
                                      <p:cBhvr>
                                        <p:cTn id="21"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352618" y="1985243"/>
            <a:ext cx="11470197" cy="4647426"/>
          </a:xfrm>
          <a:prstGeom prst="rect">
            <a:avLst/>
          </a:prstGeom>
        </p:spPr>
        <p:txBody>
          <a:bodyPr wrap="square">
            <a:spAutoFit/>
          </a:bodyPr>
          <a:lstStyle/>
          <a:p>
            <a:pPr marL="285750" indent="-285750">
              <a:buFont typeface="Wingdings" panose="05000000000000000000" pitchFamily="2" charset="2"/>
              <a:buChar char="Ø"/>
            </a:pPr>
            <a:r>
              <a:rPr lang="en-US" sz="3200" dirty="0">
                <a:latin typeface="Kokila" panose="020B0604020202020204" pitchFamily="34" charset="0"/>
                <a:cs typeface="Kokila" panose="020B0604020202020204" pitchFamily="34" charset="0"/>
              </a:rPr>
              <a:t>क </a:t>
            </a:r>
            <a:r>
              <a:rPr lang="hi-IN" sz="3200" dirty="0">
                <a:latin typeface="Kokila" panose="020B0604020202020204" pitchFamily="34" charset="0"/>
                <a:cs typeface="Kokila" panose="020B0604020202020204" pitchFamily="34" charset="0"/>
              </a:rPr>
              <a:t>से </a:t>
            </a:r>
            <a:r>
              <a:rPr lang="en-US" sz="3200" dirty="0">
                <a:latin typeface="Kokila" panose="020B0604020202020204" pitchFamily="34" charset="0"/>
                <a:cs typeface="Kokila" panose="020B0604020202020204" pitchFamily="34" charset="0"/>
              </a:rPr>
              <a:t>ह </a:t>
            </a:r>
            <a:r>
              <a:rPr lang="hi-IN" sz="3200" dirty="0">
                <a:latin typeface="Kokila" panose="020B0604020202020204" pitchFamily="34" charset="0"/>
                <a:cs typeface="Kokila" panose="020B0604020202020204" pitchFamily="34" charset="0"/>
              </a:rPr>
              <a:t>तक अमुक (</a:t>
            </a:r>
            <a:r>
              <a:rPr lang="en-IN"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 पर शब्दों की सूची संकलित कीजिए। (विद्यार्थियों को </a:t>
            </a:r>
            <a:r>
              <a:rPr lang="en-US" sz="3200" dirty="0" err="1">
                <a:latin typeface="Kokila" panose="020B0604020202020204" pitchFamily="34" charset="0"/>
                <a:cs typeface="Kokila" panose="020B0604020202020204" pitchFamily="34" charset="0"/>
              </a:rPr>
              <a:t>संपूर्ण</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व्यंजन</a:t>
            </a:r>
            <a:r>
              <a:rPr lang="hi-IN" sz="3200" dirty="0">
                <a:latin typeface="Kokila" panose="020B0604020202020204" pitchFamily="34" charset="0"/>
                <a:cs typeface="Kokila" panose="020B0604020202020204" pitchFamily="34" charset="0"/>
              </a:rPr>
              <a:t> शब्दों की एक सूची संकलित करने के लिए भी कहा जा सकता है</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जो अध्ययन आधारित किसी श्रेणी के लिए कुछ प्रासंगिकता रखते हों।)</a:t>
            </a:r>
            <a:endParaRPr lang="en-US" sz="3200" dirty="0">
              <a:latin typeface="Kokila" panose="020B0604020202020204" pitchFamily="34" charset="0"/>
              <a:cs typeface="Kokila" panose="020B0604020202020204" pitchFamily="34" charset="0"/>
            </a:endParaRPr>
          </a:p>
          <a:p>
            <a:pPr marL="457200" indent="-457200">
              <a:buFont typeface="Arial" panose="020B0604020202020204" pitchFamily="34" charset="0"/>
              <a:buChar char="•"/>
            </a:pPr>
            <a:endParaRPr lang="en-US" sz="3200" dirty="0">
              <a:latin typeface="Kokila" panose="020B0604020202020204" pitchFamily="34" charset="0"/>
              <a:cs typeface="Kokila" panose="020B0604020202020204" pitchFamily="34" charset="0"/>
            </a:endParaRPr>
          </a:p>
          <a:p>
            <a:pPr marL="457200" lvl="0" indent="-457200">
              <a:buFont typeface="Arial" panose="020B0604020202020204" pitchFamily="34" charset="0"/>
              <a:buChar char="•"/>
            </a:pPr>
            <a:r>
              <a:rPr lang="en-US" sz="3200" dirty="0" err="1">
                <a:latin typeface="Kokila" panose="020B0604020202020204" pitchFamily="34" charset="0"/>
                <a:cs typeface="Kokila" panose="020B0604020202020204" pitchFamily="34" charset="0"/>
              </a:rPr>
              <a:t>जैसे-पाठ</a:t>
            </a:r>
            <a:r>
              <a:rPr lang="en-US" sz="3200" dirty="0">
                <a:latin typeface="Kokila" panose="020B0604020202020204" pitchFamily="34" charset="0"/>
                <a:cs typeface="Kokila" panose="020B0604020202020204" pitchFamily="34" charset="0"/>
              </a:rPr>
              <a:t>/</a:t>
            </a:r>
            <a:r>
              <a:rPr lang="en-US" sz="3200" dirty="0" err="1">
                <a:latin typeface="Kokila" panose="020B0604020202020204" pitchFamily="34" charset="0"/>
                <a:cs typeface="Kokila" panose="020B0604020202020204" pitchFamily="34" charset="0"/>
              </a:rPr>
              <a:t>कविता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में</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कखग</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शब्द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पर्यायवाची</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शब्दों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सूची</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बनाइए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इस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शब्द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पर्यायवाची</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शब्द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विलोम</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शब्द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तथा</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समानाभासी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शब्द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लिखिए</a:t>
            </a:r>
            <a:r>
              <a:rPr lang="en-US" sz="3200" dirty="0">
                <a:latin typeface="Kokila" panose="020B0604020202020204" pitchFamily="34" charset="0"/>
                <a:cs typeface="Kokila" panose="020B0604020202020204" pitchFamily="34" charset="0"/>
              </a:rPr>
              <a:t> ।</a:t>
            </a:r>
          </a:p>
          <a:p>
            <a:pPr marL="457200" lvl="0" indent="-457200">
              <a:buFont typeface="Arial" panose="020B0604020202020204" pitchFamily="34" charset="0"/>
              <a:buChar char="•"/>
            </a:pPr>
            <a:endParaRPr lang="en-US" sz="3200" dirty="0">
              <a:latin typeface="Kokila" panose="020B0604020202020204" pitchFamily="34" charset="0"/>
              <a:cs typeface="Kokila" panose="020B0604020202020204" pitchFamily="34" charset="0"/>
            </a:endParaRPr>
          </a:p>
          <a:p>
            <a:pPr marL="457200" lvl="0" indent="-457200">
              <a:buFont typeface="Arial" panose="020B0604020202020204" pitchFamily="34" charset="0"/>
              <a:buChar char="•"/>
            </a:pPr>
            <a:r>
              <a:rPr lang="en-US" sz="3200" dirty="0" err="1">
                <a:latin typeface="Kokila" panose="020B0604020202020204" pitchFamily="34" charset="0"/>
                <a:cs typeface="Kokila" panose="020B0604020202020204" pitchFamily="34" charset="0"/>
              </a:rPr>
              <a:t>पाठ</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में</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आए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कखग</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शब्द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अधिकाधिक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प्रयोग</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कहानी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रचना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कीजिए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वाक्य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बनाइए</a:t>
            </a:r>
            <a:r>
              <a:rPr lang="en-US" sz="3200" dirty="0">
                <a:latin typeface="Kokila" panose="020B0604020202020204" pitchFamily="34" charset="0"/>
                <a:cs typeface="Kokila" panose="020B0604020202020204" pitchFamily="34" charset="0"/>
              </a:rPr>
              <a:t> ।</a:t>
            </a:r>
            <a:endParaRPr lang="hi-IN" sz="3200" dirty="0">
              <a:latin typeface="Kokila" panose="020B0604020202020204" pitchFamily="34" charset="0"/>
              <a:cs typeface="Kokila" panose="020B0604020202020204" pitchFamily="34" charset="0"/>
            </a:endParaRPr>
          </a:p>
          <a:p>
            <a:pPr lvl="0" algn="ctr"/>
            <a:r>
              <a:rPr lang="hi-IN" sz="4000" dirty="0">
                <a:latin typeface="Kokila" panose="020B0604020202020204" pitchFamily="34" charset="0"/>
                <a:cs typeface="Kokila" panose="020B0604020202020204" pitchFamily="34" charset="0"/>
              </a:rPr>
              <a:t>( आप बताइए )</a:t>
            </a:r>
            <a:endParaRPr lang="en-US" sz="40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D7E49D6B-792E-4C56-B68F-E7B981DEB237}"/>
              </a:ext>
            </a:extLst>
          </p:cNvPr>
          <p:cNvPicPr>
            <a:picLocks noChangeAspect="1"/>
          </p:cNvPicPr>
          <p:nvPr/>
        </p:nvPicPr>
        <p:blipFill>
          <a:blip r:embed="rId2"/>
          <a:stretch>
            <a:fillRect/>
          </a:stretch>
        </p:blipFill>
        <p:spPr>
          <a:xfrm>
            <a:off x="230054" y="188842"/>
            <a:ext cx="2883658" cy="1755800"/>
          </a:xfrm>
          <a:prstGeom prst="rect">
            <a:avLst/>
          </a:prstGeom>
        </p:spPr>
      </p:pic>
      <p:pic>
        <p:nvPicPr>
          <p:cNvPr id="3" name="Picture 2">
            <a:extLst>
              <a:ext uri="{FF2B5EF4-FFF2-40B4-BE49-F238E27FC236}">
                <a16:creationId xmlns:a16="http://schemas.microsoft.com/office/drawing/2014/main" id="{F1810A3D-18CF-4281-8CA0-CAA9F5C9D722}"/>
              </a:ext>
            </a:extLst>
          </p:cNvPr>
          <p:cNvPicPr>
            <a:picLocks noChangeAspect="1"/>
          </p:cNvPicPr>
          <p:nvPr/>
        </p:nvPicPr>
        <p:blipFill>
          <a:blip r:embed="rId3"/>
          <a:stretch>
            <a:fillRect/>
          </a:stretch>
        </p:blipFill>
        <p:spPr>
          <a:xfrm>
            <a:off x="8389380" y="229444"/>
            <a:ext cx="3572566" cy="963251"/>
          </a:xfrm>
          <a:prstGeom prst="rect">
            <a:avLst/>
          </a:prstGeom>
        </p:spPr>
      </p:pic>
    </p:spTree>
    <p:extLst>
      <p:ext uri="{BB962C8B-B14F-4D97-AF65-F5344CB8AC3E}">
        <p14:creationId xmlns:p14="http://schemas.microsoft.com/office/powerpoint/2010/main" val="40733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wipe(left)">
                                      <p:cBhvr>
                                        <p:cTn id="21" dur="5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xEl>
                                              <p:pRg st="5" end="5"/>
                                            </p:txEl>
                                          </p:spTgt>
                                        </p:tgtEl>
                                        <p:attrNameLst>
                                          <p:attrName>style.visibility</p:attrName>
                                        </p:attrNameLst>
                                      </p:cBhvr>
                                      <p:to>
                                        <p:strVal val="visible"/>
                                      </p:to>
                                    </p:set>
                                    <p:animEffect transition="in" filter="wipe(left)">
                                      <p:cBhvr>
                                        <p:cTn id="26"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360901" y="2036582"/>
            <a:ext cx="11470197" cy="4524315"/>
          </a:xfrm>
          <a:prstGeom prst="rect">
            <a:avLst/>
          </a:prstGeom>
        </p:spPr>
        <p:txBody>
          <a:bodyPr wrap="square">
            <a:spAutoFit/>
          </a:bodyPr>
          <a:lstStyle/>
          <a:p>
            <a:endParaRPr lang="en-US" sz="3200" dirty="0">
              <a:latin typeface="Kokila" panose="020B0604020202020204" pitchFamily="34" charset="0"/>
              <a:cs typeface="Kokila" panose="020B0604020202020204" pitchFamily="34" charset="0"/>
            </a:endParaRPr>
          </a:p>
          <a:p>
            <a:pPr marL="285750" indent="-285750">
              <a:buFont typeface="Wingdings" panose="05000000000000000000" pitchFamily="2" charset="2"/>
              <a:buChar char="Ø"/>
            </a:pPr>
            <a:r>
              <a:rPr lang="hi-IN" sz="3200" dirty="0">
                <a:latin typeface="Kokila" panose="020B0604020202020204" pitchFamily="34" charset="0"/>
                <a:cs typeface="Kokila" panose="020B0604020202020204" pitchFamily="34" charset="0"/>
              </a:rPr>
              <a:t>अमुक (</a:t>
            </a:r>
            <a:r>
              <a:rPr lang="en-IN"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 को बड़ा कीजिए</a:t>
            </a:r>
            <a:r>
              <a:rPr lang="en-IN"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उसमें कुछ जोड़िए</a:t>
            </a:r>
            <a:r>
              <a:rPr lang="en-IN"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उसमें कुछ बदलिए । इनमें से किसी भी प्रकार का प्रश्न दिया जा सकता है । तीनों का सम्मिलित रूप भी दिया जा सकता है ।</a:t>
            </a:r>
            <a:endParaRPr lang="en-US" sz="3200" dirty="0">
              <a:latin typeface="Kokila" panose="020B0604020202020204" pitchFamily="34" charset="0"/>
              <a:cs typeface="Kokila" panose="020B0604020202020204" pitchFamily="34" charset="0"/>
            </a:endParaRPr>
          </a:p>
          <a:p>
            <a:pPr marL="285750" indent="-285750">
              <a:buFont typeface="Wingdings" panose="05000000000000000000" pitchFamily="2" charset="2"/>
              <a:buChar char="Ø"/>
            </a:pPr>
            <a:endParaRPr lang="en-US" sz="3200" dirty="0">
              <a:latin typeface="Kokila" panose="020B0604020202020204" pitchFamily="34" charset="0"/>
              <a:cs typeface="Kokila" panose="020B0604020202020204" pitchFamily="34" charset="0"/>
            </a:endParaRPr>
          </a:p>
          <a:p>
            <a:pPr marL="457200" lvl="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जैसे- इफ़्फ़न के पिता के तबादले के पश्चात टोपी की मानसिक स्थिति में क्या बदलाव आया? ऐसी स्थिति में टोपी के घरवालों का व्यवहार उसके साथ उचित था ?</a:t>
            </a:r>
            <a:endParaRPr lang="en-US" sz="3200" dirty="0">
              <a:latin typeface="Kokila" panose="020B0604020202020204" pitchFamily="34" charset="0"/>
              <a:cs typeface="Kokila" panose="020B0604020202020204" pitchFamily="34" charset="0"/>
            </a:endParaRPr>
          </a:p>
          <a:p>
            <a:pPr lvl="0"/>
            <a:endParaRPr lang="en-US" sz="3200" dirty="0">
              <a:latin typeface="Kokila" panose="020B0604020202020204" pitchFamily="34" charset="0"/>
              <a:cs typeface="Kokila" panose="020B0604020202020204" pitchFamily="34" charset="0"/>
            </a:endParaRPr>
          </a:p>
          <a:p>
            <a:pPr marL="457200" lvl="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मिट्टी किन-किन रूपों में हमारे सामने आती है ? </a:t>
            </a:r>
            <a:endParaRPr lang="en-US" sz="3200" dirty="0">
              <a:latin typeface="Kokila" panose="020B0604020202020204" pitchFamily="34" charset="0"/>
              <a:cs typeface="Kokila" panose="020B0604020202020204" pitchFamily="34" charset="0"/>
            </a:endParaRPr>
          </a:p>
          <a:p>
            <a:pPr lvl="0"/>
            <a:endParaRPr lang="en-US" sz="3200" dirty="0">
              <a:latin typeface="Kokila" panose="020B0604020202020204" pitchFamily="34" charset="0"/>
              <a:cs typeface="Kokila" panose="020B0604020202020204" pitchFamily="34" charset="0"/>
            </a:endParaRPr>
          </a:p>
        </p:txBody>
      </p:sp>
      <p:pic>
        <p:nvPicPr>
          <p:cNvPr id="12290" name="Picture 2" descr="Carpenter Clipart Images, Stock Photos &amp; Vectors | Shutterstock">
            <a:extLst>
              <a:ext uri="{FF2B5EF4-FFF2-40B4-BE49-F238E27FC236}">
                <a16:creationId xmlns:a16="http://schemas.microsoft.com/office/drawing/2014/main" id="{2CAE5293-5123-4E4A-9A65-9616BCBF0A4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43" b="96071" l="1105" r="100000"/>
                    </a14:imgEffect>
                  </a14:imgLayer>
                </a14:imgProps>
              </a:ext>
              <a:ext uri="{28A0092B-C50C-407E-A947-70E740481C1C}">
                <a14:useLocalDpi xmlns:a14="http://schemas.microsoft.com/office/drawing/2010/main" val="0"/>
              </a:ext>
            </a:extLst>
          </a:blip>
          <a:srcRect/>
          <a:stretch>
            <a:fillRect/>
          </a:stretch>
        </p:blipFill>
        <p:spPr bwMode="auto">
          <a:xfrm>
            <a:off x="8281782" y="4060655"/>
            <a:ext cx="34480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485D661-710C-46F1-9AEB-0FD5A2560ED9}"/>
              </a:ext>
            </a:extLst>
          </p:cNvPr>
          <p:cNvPicPr>
            <a:picLocks noChangeAspect="1"/>
          </p:cNvPicPr>
          <p:nvPr/>
        </p:nvPicPr>
        <p:blipFill>
          <a:blip r:embed="rId4"/>
          <a:stretch>
            <a:fillRect/>
          </a:stretch>
        </p:blipFill>
        <p:spPr>
          <a:xfrm>
            <a:off x="8281782" y="361760"/>
            <a:ext cx="3572566" cy="963251"/>
          </a:xfrm>
          <a:prstGeom prst="rect">
            <a:avLst/>
          </a:prstGeom>
        </p:spPr>
      </p:pic>
      <p:pic>
        <p:nvPicPr>
          <p:cNvPr id="3" name="Picture 2">
            <a:extLst>
              <a:ext uri="{FF2B5EF4-FFF2-40B4-BE49-F238E27FC236}">
                <a16:creationId xmlns:a16="http://schemas.microsoft.com/office/drawing/2014/main" id="{88BBA199-8D91-4148-955D-B9EA704E77DC}"/>
              </a:ext>
            </a:extLst>
          </p:cNvPr>
          <p:cNvPicPr>
            <a:picLocks noChangeAspect="1"/>
          </p:cNvPicPr>
          <p:nvPr/>
        </p:nvPicPr>
        <p:blipFill>
          <a:blip r:embed="rId5"/>
          <a:stretch>
            <a:fillRect/>
          </a:stretch>
        </p:blipFill>
        <p:spPr>
          <a:xfrm>
            <a:off x="444142" y="447111"/>
            <a:ext cx="2828789" cy="1755800"/>
          </a:xfrm>
          <a:prstGeom prst="rect">
            <a:avLst/>
          </a:prstGeom>
        </p:spPr>
      </p:pic>
    </p:spTree>
    <p:extLst>
      <p:ext uri="{BB962C8B-B14F-4D97-AF65-F5344CB8AC3E}">
        <p14:creationId xmlns:p14="http://schemas.microsoft.com/office/powerpoint/2010/main" val="388367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wipe(left)">
                                      <p:cBhvr>
                                        <p:cTn id="11" dur="500"/>
                                        <p:tgtEl>
                                          <p:spTgt spid="1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wipe(left)">
                                      <p:cBhvr>
                                        <p:cTn id="16" dur="500"/>
                                        <p:tgtEl>
                                          <p:spTgt spid="1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5" end="5"/>
                                            </p:txEl>
                                          </p:spTgt>
                                        </p:tgtEl>
                                        <p:attrNameLst>
                                          <p:attrName>style.visibility</p:attrName>
                                        </p:attrNameLst>
                                      </p:cBhvr>
                                      <p:to>
                                        <p:strVal val="visible"/>
                                      </p:to>
                                    </p:set>
                                    <p:animEffect transition="in" filter="wipe(left)">
                                      <p:cBhvr>
                                        <p:cTn id="21"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360901" y="2036582"/>
            <a:ext cx="6248621" cy="4770537"/>
          </a:xfrm>
          <a:prstGeom prst="rect">
            <a:avLst/>
          </a:prstGeom>
        </p:spPr>
        <p:txBody>
          <a:bodyPr wrap="square">
            <a:spAutoFit/>
          </a:bodyPr>
          <a:lstStyle/>
          <a:p>
            <a:pPr marL="457200" indent="-457200">
              <a:lnSpc>
                <a:spcPct val="150000"/>
              </a:lnSpc>
              <a:buFont typeface="Wingdings" panose="05000000000000000000" pitchFamily="2" charset="2"/>
              <a:buChar char="Ø"/>
            </a:pPr>
            <a:r>
              <a:rPr lang="hi-IN" sz="3200" dirty="0">
                <a:latin typeface="Kokila" panose="020B0604020202020204" pitchFamily="34" charset="0"/>
                <a:cs typeface="Kokila" panose="020B0604020202020204" pitchFamily="34" charset="0"/>
              </a:rPr>
              <a:t>आप कितने तरीके से अमुक (</a:t>
            </a:r>
            <a:r>
              <a:rPr lang="en-US"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 कार्य कर सकते 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स्थितियों</a:t>
            </a:r>
            <a:r>
              <a:rPr lang="en-US" sz="3200" dirty="0">
                <a:latin typeface="Kokila" panose="020B0604020202020204" pitchFamily="34" charset="0"/>
                <a:cs typeface="Kokila" panose="020B0604020202020204" pitchFamily="34" charset="0"/>
              </a:rPr>
              <a:t>/</a:t>
            </a:r>
            <a:r>
              <a:rPr lang="en-US" sz="3200" dirty="0" err="1">
                <a:latin typeface="Kokila" panose="020B0604020202020204" pitchFamily="34" charset="0"/>
                <a:cs typeface="Kokila" panose="020B0604020202020204" pitchFamily="34" charset="0"/>
              </a:rPr>
              <a:t>वस्तुओं</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में</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अंतर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बताइए</a:t>
            </a:r>
            <a:r>
              <a:rPr lang="en-US" sz="3200" dirty="0">
                <a:latin typeface="Kokila" panose="020B0604020202020204" pitchFamily="34" charset="0"/>
                <a:cs typeface="Kokila" panose="020B0604020202020204" pitchFamily="34" charset="0"/>
              </a:rPr>
              <a:t> ।</a:t>
            </a:r>
          </a:p>
          <a:p>
            <a:pPr marL="457200" indent="-457200">
              <a:lnSpc>
                <a:spcPct val="150000"/>
              </a:lnSpc>
              <a:buFont typeface="Wingdings" panose="05000000000000000000" pitchFamily="2" charset="2"/>
              <a:buChar char="Ø"/>
            </a:pPr>
            <a:endParaRPr lang="en-US" sz="3200" dirty="0">
              <a:latin typeface="Kokila" panose="020B0604020202020204" pitchFamily="34" charset="0"/>
              <a:cs typeface="Kokila" panose="020B0604020202020204" pitchFamily="34" charset="0"/>
            </a:endParaRPr>
          </a:p>
          <a:p>
            <a:pPr marL="457200" lvl="0" indent="-457200">
              <a:buFont typeface="Arial" panose="020B0604020202020204" pitchFamily="34" charset="0"/>
              <a:buChar char="•"/>
            </a:pPr>
            <a:r>
              <a:rPr lang="en-US" sz="3200" dirty="0" err="1">
                <a:latin typeface="Kokila" panose="020B0604020202020204" pitchFamily="34" charset="0"/>
                <a:cs typeface="Kokila" panose="020B0604020202020204" pitchFamily="34" charset="0"/>
              </a:rPr>
              <a:t>जैसे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मिट्टी</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उपजाऊ</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बनाने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लिए</a:t>
            </a:r>
            <a:r>
              <a:rPr lang="hi-IN" sz="3200" dirty="0">
                <a:latin typeface="Kokila" panose="020B0604020202020204" pitchFamily="34" charset="0"/>
                <a:cs typeface="Kokila" panose="020B0604020202020204" pitchFamily="34" charset="0"/>
              </a:rPr>
              <a:t> से हम क्या-क्या कर सकते हैं ? कितनी वस्तुओं का प्रयोग इसमें होगा ? धरती की उर्वरता बढ़ाने में आपका प्रयत्न कैसे सहायक सिद्ध होगा ?</a:t>
            </a:r>
            <a:endParaRPr lang="en-US" sz="3200" dirty="0">
              <a:latin typeface="Kokila" panose="020B0604020202020204" pitchFamily="34" charset="0"/>
              <a:cs typeface="Kokila" panose="020B0604020202020204" pitchFamily="34" charset="0"/>
            </a:endParaRPr>
          </a:p>
          <a:p>
            <a:pPr lvl="0"/>
            <a:endParaRPr lang="en-US" sz="3200" dirty="0">
              <a:latin typeface="Kokila" panose="020B0604020202020204" pitchFamily="34" charset="0"/>
              <a:cs typeface="Kokila" panose="020B0604020202020204" pitchFamily="34" charset="0"/>
            </a:endParaRPr>
          </a:p>
        </p:txBody>
      </p:sp>
      <p:pic>
        <p:nvPicPr>
          <p:cNvPr id="18434" name="Picture 2" descr="How Plants Grow: Lesson for Kids - Video &amp; Lesson Transcript ...">
            <a:extLst>
              <a:ext uri="{FF2B5EF4-FFF2-40B4-BE49-F238E27FC236}">
                <a16:creationId xmlns:a16="http://schemas.microsoft.com/office/drawing/2014/main" id="{E69FE742-05A7-4754-AF11-656B469EE4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873" r="30510"/>
          <a:stretch/>
        </p:blipFill>
        <p:spPr bwMode="auto">
          <a:xfrm>
            <a:off x="6875187" y="1888434"/>
            <a:ext cx="4955911" cy="4432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303F66-D8D4-4617-B4B8-D38294F151AD}"/>
              </a:ext>
            </a:extLst>
          </p:cNvPr>
          <p:cNvPicPr>
            <a:picLocks noChangeAspect="1"/>
          </p:cNvPicPr>
          <p:nvPr/>
        </p:nvPicPr>
        <p:blipFill>
          <a:blip r:embed="rId3"/>
          <a:stretch>
            <a:fillRect/>
          </a:stretch>
        </p:blipFill>
        <p:spPr>
          <a:xfrm>
            <a:off x="347318" y="188842"/>
            <a:ext cx="2828789" cy="1761897"/>
          </a:xfrm>
          <a:prstGeom prst="rect">
            <a:avLst/>
          </a:prstGeom>
        </p:spPr>
      </p:pic>
      <p:pic>
        <p:nvPicPr>
          <p:cNvPr id="3" name="Picture 2">
            <a:extLst>
              <a:ext uri="{FF2B5EF4-FFF2-40B4-BE49-F238E27FC236}">
                <a16:creationId xmlns:a16="http://schemas.microsoft.com/office/drawing/2014/main" id="{5AB54884-E227-4877-9322-7FEC93EFF555}"/>
              </a:ext>
            </a:extLst>
          </p:cNvPr>
          <p:cNvPicPr>
            <a:picLocks noChangeAspect="1"/>
          </p:cNvPicPr>
          <p:nvPr/>
        </p:nvPicPr>
        <p:blipFill>
          <a:blip r:embed="rId4"/>
          <a:stretch>
            <a:fillRect/>
          </a:stretch>
        </p:blipFill>
        <p:spPr>
          <a:xfrm>
            <a:off x="8272116" y="298425"/>
            <a:ext cx="3572566" cy="963251"/>
          </a:xfrm>
          <a:prstGeom prst="rect">
            <a:avLst/>
          </a:prstGeom>
        </p:spPr>
      </p:pic>
    </p:spTree>
    <p:extLst>
      <p:ext uri="{BB962C8B-B14F-4D97-AF65-F5344CB8AC3E}">
        <p14:creationId xmlns:p14="http://schemas.microsoft.com/office/powerpoint/2010/main" val="23492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a:lstStyle/>
          <a:p>
            <a:fld id="{13D2E340-0663-474B-992C-9192B5C45E57}" type="slidenum">
              <a:rPr lang="en-US" smtClean="0"/>
              <a:t>2</a:t>
            </a:fld>
            <a:endParaRPr lang="en-US"/>
          </a:p>
        </p:txBody>
      </p:sp>
      <p:sp>
        <p:nvSpPr>
          <p:cNvPr id="23" name="Rectangle 22">
            <a:extLst>
              <a:ext uri="{FF2B5EF4-FFF2-40B4-BE49-F238E27FC236}">
                <a16:creationId xmlns:a16="http://schemas.microsoft.com/office/drawing/2014/main" id="{1DBEFA7D-6ACE-478C-B390-57EE57E0BFF5}"/>
              </a:ext>
            </a:extLst>
          </p:cNvPr>
          <p:cNvSpPr/>
          <p:nvPr/>
        </p:nvSpPr>
        <p:spPr>
          <a:xfrm>
            <a:off x="3697357" y="0"/>
            <a:ext cx="849464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eaching &amp; Learning – Learning Network NZ">
            <a:extLst>
              <a:ext uri="{FF2B5EF4-FFF2-40B4-BE49-F238E27FC236}">
                <a16:creationId xmlns:a16="http://schemas.microsoft.com/office/drawing/2014/main" id="{8F967E0D-7682-44EF-8610-3EA2F2CC8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844" y="1879212"/>
            <a:ext cx="2196548" cy="2847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extBox 26">
            <a:extLst>
              <a:ext uri="{FF2B5EF4-FFF2-40B4-BE49-F238E27FC236}">
                <a16:creationId xmlns:a16="http://schemas.microsoft.com/office/drawing/2014/main" id="{05C37755-6C00-49B2-9743-B908B269D69B}"/>
              </a:ext>
            </a:extLst>
          </p:cNvPr>
          <p:cNvSpPr txBox="1"/>
          <p:nvPr/>
        </p:nvSpPr>
        <p:spPr>
          <a:xfrm>
            <a:off x="3978965" y="537269"/>
            <a:ext cx="7931425" cy="6001643"/>
          </a:xfrm>
          <a:prstGeom prst="rect">
            <a:avLst/>
          </a:prstGeom>
          <a:noFill/>
        </p:spPr>
        <p:txBody>
          <a:bodyPr wrap="square" rtlCol="0">
            <a:spAutoFit/>
          </a:bodyPr>
          <a:lstStyle/>
          <a:p>
            <a:pPr marL="342900" lvl="0" indent="-342900" algn="just">
              <a:buFont typeface="Arial" panose="020B0604020202020204" pitchFamily="34" charset="0"/>
              <a:buChar char="•"/>
            </a:pPr>
            <a:r>
              <a:rPr lang="hi-IN" sz="3200" b="1" dirty="0">
                <a:solidFill>
                  <a:srgbClr val="44546A"/>
                </a:solidFill>
                <a:latin typeface="Kokila" panose="020B0604020202020204" pitchFamily="34" charset="0"/>
                <a:cs typeface="Kokila" panose="020B0604020202020204" pitchFamily="34" charset="0"/>
              </a:rPr>
              <a:t>वह भी हमारी भाँति एक अध्यापक थे जिन्होंने अध्यापन कार्य में अपने बारह वर्ष दिए ।</a:t>
            </a:r>
            <a:r>
              <a:rPr lang="en-US" sz="3200" b="1" dirty="0">
                <a:solidFill>
                  <a:srgbClr val="44546A"/>
                </a:solidFill>
                <a:latin typeface="Kokila" panose="020B0604020202020204" pitchFamily="34" charset="0"/>
                <a:cs typeface="Kokila" panose="020B0604020202020204" pitchFamily="34" charset="0"/>
              </a:rPr>
              <a:t> </a:t>
            </a:r>
            <a:r>
              <a:rPr lang="hi-IN" sz="3200" b="1" dirty="0">
                <a:solidFill>
                  <a:srgbClr val="44546A"/>
                </a:solidFill>
                <a:latin typeface="Kokila" panose="020B0604020202020204" pitchFamily="34" charset="0"/>
                <a:cs typeface="Kokila" panose="020B0604020202020204" pitchFamily="34" charset="0"/>
              </a:rPr>
              <a:t>इन वर्षों में उन्हें कई देशों में कार्य करने का अवसर मिला । </a:t>
            </a:r>
            <a:endParaRPr lang="en-US" sz="3200" b="1" dirty="0">
              <a:solidFill>
                <a:srgbClr val="44546A"/>
              </a:solidFill>
              <a:latin typeface="Kokila" panose="020B0604020202020204" pitchFamily="34" charset="0"/>
              <a:cs typeface="Kokila" panose="020B0604020202020204" pitchFamily="34" charset="0"/>
            </a:endParaRPr>
          </a:p>
          <a:p>
            <a:pPr marL="342900" indent="-342900" algn="just">
              <a:buFont typeface="Arial" panose="020B0604020202020204" pitchFamily="34" charset="0"/>
              <a:buChar char="•"/>
            </a:pPr>
            <a:r>
              <a:rPr lang="hi-IN" sz="3200" b="1" dirty="0">
                <a:solidFill>
                  <a:srgbClr val="44546A"/>
                </a:solidFill>
                <a:latin typeface="Kokila" panose="020B0604020202020204" pitchFamily="34" charset="0"/>
                <a:cs typeface="Kokila" panose="020B0604020202020204" pitchFamily="34" charset="0"/>
              </a:rPr>
              <a:t>इन्होंने आठ पुस्तकों की रचना की जिसमें इन्होंने नवीन सोच तथा जीवन पर्यंत चलने वाली शिक्षा के विषय में बताया ।</a:t>
            </a:r>
            <a:endParaRPr lang="en-US" sz="3200" b="1" dirty="0">
              <a:solidFill>
                <a:srgbClr val="44546A"/>
              </a:solidFill>
              <a:latin typeface="Kokila" panose="020B0604020202020204" pitchFamily="34" charset="0"/>
              <a:cs typeface="Kokila" panose="020B0604020202020204" pitchFamily="34" charset="0"/>
            </a:endParaRPr>
          </a:p>
          <a:p>
            <a:pPr marL="342900" indent="-342900" algn="just">
              <a:buFont typeface="Arial" panose="020B0604020202020204" pitchFamily="34" charset="0"/>
              <a:buChar char="•"/>
            </a:pPr>
            <a:r>
              <a:rPr lang="hi-IN" sz="3200" b="1" dirty="0">
                <a:solidFill>
                  <a:srgbClr val="44546A"/>
                </a:solidFill>
                <a:latin typeface="Kokila" panose="020B0604020202020204" pitchFamily="34" charset="0"/>
                <a:cs typeface="Kokila" panose="020B0604020202020204" pitchFamily="34" charset="0"/>
              </a:rPr>
              <a:t>लगभग दस विश्वविद्यालयों तथा आठ सौ विद्यालयों के साथ वे सलाहकार के रूप में अपने कार्य में संलग्न रहे ।</a:t>
            </a:r>
            <a:endParaRPr lang="en-US" sz="3200" b="1" dirty="0">
              <a:solidFill>
                <a:srgbClr val="44546A"/>
              </a:solidFill>
              <a:latin typeface="Kokila" panose="020B0604020202020204" pitchFamily="34" charset="0"/>
              <a:cs typeface="Kokila" panose="020B0604020202020204" pitchFamily="34" charset="0"/>
            </a:endParaRPr>
          </a:p>
          <a:p>
            <a:pPr marL="342900" indent="-342900" algn="just">
              <a:buFont typeface="Arial" panose="020B0604020202020204" pitchFamily="34" charset="0"/>
              <a:buChar char="•"/>
            </a:pPr>
            <a:r>
              <a:rPr lang="hi-IN" sz="3200" b="1" dirty="0">
                <a:solidFill>
                  <a:srgbClr val="44546A"/>
                </a:solidFill>
                <a:latin typeface="Kokila" panose="020B0604020202020204" pitchFamily="34" charset="0"/>
                <a:cs typeface="Kokila" panose="020B0604020202020204" pitchFamily="34" charset="0"/>
              </a:rPr>
              <a:t>छह देशों के पचास से भी अधिक शैक्षिक एवं व्यापारिक सम्मेलनों के मुख्य वक्ता रह चुके हैं ।</a:t>
            </a:r>
            <a:endParaRPr lang="en-US" sz="3200" b="1" dirty="0">
              <a:solidFill>
                <a:srgbClr val="44546A"/>
              </a:solidFill>
              <a:latin typeface="Kokila" panose="020B0604020202020204" pitchFamily="34" charset="0"/>
              <a:cs typeface="Kokila" panose="020B0604020202020204" pitchFamily="34" charset="0"/>
            </a:endParaRPr>
          </a:p>
          <a:p>
            <a:pPr marL="342900" indent="-342900" algn="just">
              <a:buFont typeface="Arial" panose="020B0604020202020204" pitchFamily="34" charset="0"/>
              <a:buChar char="•"/>
            </a:pPr>
            <a:r>
              <a:rPr lang="hi-IN" sz="3200" b="1" dirty="0">
                <a:solidFill>
                  <a:srgbClr val="44546A"/>
                </a:solidFill>
                <a:latin typeface="Kokila" panose="020B0604020202020204" pitchFamily="34" charset="0"/>
                <a:cs typeface="Kokila" panose="020B0604020202020204" pitchFamily="34" charset="0"/>
              </a:rPr>
              <a:t>ऑस्ट्रेलिया के व्यवसायिक वक्ता समूह के पूर्व राष्ट्रीय अध्यक्ष रह चुके हैं ।</a:t>
            </a:r>
            <a:endParaRPr lang="en-US" sz="3200" b="1" dirty="0">
              <a:solidFill>
                <a:srgbClr val="44546A"/>
              </a:solidFill>
              <a:latin typeface="Kokila" panose="020B0604020202020204" pitchFamily="34" charset="0"/>
              <a:cs typeface="Kokila" panose="020B0604020202020204" pitchFamily="34" charset="0"/>
            </a:endParaRPr>
          </a:p>
          <a:p>
            <a:pPr marL="342900" indent="-342900" algn="just">
              <a:buFont typeface="Arial" panose="020B0604020202020204" pitchFamily="34" charset="0"/>
              <a:buChar char="•"/>
            </a:pPr>
            <a:r>
              <a:rPr lang="en-US" sz="3200" b="1" dirty="0">
                <a:solidFill>
                  <a:srgbClr val="44546A"/>
                </a:solidFill>
                <a:latin typeface="Kokila" panose="020B0604020202020204" pitchFamily="34" charset="0"/>
                <a:cs typeface="Kokila" panose="020B0604020202020204" pitchFamily="34" charset="0"/>
              </a:rPr>
              <a:t>‘</a:t>
            </a:r>
            <a:r>
              <a:rPr lang="hi-IN" sz="3200" b="1" dirty="0">
                <a:solidFill>
                  <a:srgbClr val="44546A"/>
                </a:solidFill>
                <a:latin typeface="Kokila" panose="020B0604020202020204" pitchFamily="34" charset="0"/>
                <a:cs typeface="Kokila" panose="020B0604020202020204" pitchFamily="34" charset="0"/>
              </a:rPr>
              <a:t>स्कूल एड’ के लिए ऑस्ट्रेलियाई राजदूत के पद को भी संभाला है ।</a:t>
            </a:r>
            <a:endParaRPr lang="en-US" sz="3200" b="1" dirty="0">
              <a:solidFill>
                <a:srgbClr val="44546A"/>
              </a:solidFill>
              <a:latin typeface="Kokila" panose="020B0604020202020204" pitchFamily="34" charset="0"/>
              <a:cs typeface="Kokila" panose="020B0604020202020204" pitchFamily="34" charset="0"/>
            </a:endParaRPr>
          </a:p>
          <a:p>
            <a:pPr marL="342900" indent="-342900" algn="just">
              <a:buFont typeface="Arial" panose="020B0604020202020204" pitchFamily="34" charset="0"/>
              <a:buChar char="•"/>
            </a:pPr>
            <a:r>
              <a:rPr lang="hi-IN" sz="3200" b="1" dirty="0">
                <a:solidFill>
                  <a:srgbClr val="44546A"/>
                </a:solidFill>
                <a:latin typeface="Kokila" panose="020B0604020202020204" pitchFamily="34" charset="0"/>
                <a:cs typeface="Kokila" panose="020B0604020202020204" pitchFamily="34" charset="0"/>
              </a:rPr>
              <a:t>वर्तमान में </a:t>
            </a:r>
            <a:r>
              <a:rPr lang="en-US" sz="3200" b="1" dirty="0">
                <a:solidFill>
                  <a:srgbClr val="44546A"/>
                </a:solidFill>
                <a:latin typeface="Kokila" panose="020B0604020202020204" pitchFamily="34" charset="0"/>
                <a:cs typeface="Kokila" panose="020B0604020202020204" pitchFamily="34" charset="0"/>
              </a:rPr>
              <a:t>‘</a:t>
            </a:r>
            <a:r>
              <a:rPr lang="hi-IN" sz="3200" b="1" dirty="0">
                <a:solidFill>
                  <a:srgbClr val="44546A"/>
                </a:solidFill>
                <a:latin typeface="Kokila" panose="020B0604020202020204" pitchFamily="34" charset="0"/>
                <a:cs typeface="Kokila" panose="020B0604020202020204" pitchFamily="34" charset="0"/>
              </a:rPr>
              <a:t>अर्थ मूवर्स</a:t>
            </a:r>
            <a:r>
              <a:rPr lang="en-US" sz="3200" b="1" dirty="0">
                <a:solidFill>
                  <a:srgbClr val="44546A"/>
                </a:solidFill>
                <a:latin typeface="Kokila" panose="020B0604020202020204" pitchFamily="34" charset="0"/>
                <a:cs typeface="Kokila" panose="020B0604020202020204" pitchFamily="34" charset="0"/>
              </a:rPr>
              <a:t>’</a:t>
            </a:r>
            <a:r>
              <a:rPr lang="hi-IN" sz="3200" b="1" dirty="0">
                <a:solidFill>
                  <a:srgbClr val="44546A"/>
                </a:solidFill>
                <a:latin typeface="Kokila" panose="020B0604020202020204" pitchFamily="34" charset="0"/>
                <a:cs typeface="Kokila" panose="020B0604020202020204" pitchFamily="34" charset="0"/>
              </a:rPr>
              <a:t> के संस्थापक हैं ।</a:t>
            </a:r>
            <a:endParaRPr lang="en-US" sz="3200" b="1" dirty="0">
              <a:solidFill>
                <a:srgbClr val="44546A"/>
              </a:solidFill>
              <a:latin typeface="Kokila" panose="020B0604020202020204" pitchFamily="34" charset="0"/>
              <a:cs typeface="Kokila" panose="020B0604020202020204" pitchFamily="34" charset="0"/>
            </a:endParaRPr>
          </a:p>
          <a:p>
            <a:pPr marL="342900" indent="-342900" algn="just">
              <a:buFont typeface="Arial" panose="020B0604020202020204" pitchFamily="34" charset="0"/>
              <a:buChar char="•"/>
            </a:pPr>
            <a:r>
              <a:rPr lang="en-US" sz="3200" b="1" dirty="0">
                <a:solidFill>
                  <a:srgbClr val="44546A"/>
                </a:solidFill>
                <a:latin typeface="Kokila" panose="020B0604020202020204" pitchFamily="34" charset="0"/>
                <a:cs typeface="Kokila" panose="020B0604020202020204" pitchFamily="34" charset="0"/>
              </a:rPr>
              <a:t>‘</a:t>
            </a:r>
            <a:r>
              <a:rPr lang="hi-IN" sz="3200" b="1" dirty="0">
                <a:solidFill>
                  <a:srgbClr val="44546A"/>
                </a:solidFill>
                <a:latin typeface="Kokila" panose="020B0604020202020204" pitchFamily="34" charset="0"/>
                <a:cs typeface="Kokila" panose="020B0604020202020204" pitchFamily="34" charset="0"/>
              </a:rPr>
              <a:t>स्कूल टू स्कूल’ के सह-संस्थापक हैं ।</a:t>
            </a:r>
            <a:endParaRPr lang="en-US" sz="3200" b="1" dirty="0">
              <a:solidFill>
                <a:srgbClr val="44546A"/>
              </a:solidFill>
              <a:latin typeface="Kokila" panose="020B0604020202020204" pitchFamily="34" charset="0"/>
              <a:cs typeface="Kokila" panose="020B0604020202020204" pitchFamily="34" charset="0"/>
            </a:endParaRPr>
          </a:p>
        </p:txBody>
      </p:sp>
      <p:pic>
        <p:nvPicPr>
          <p:cNvPr id="5" name="Picture 4">
            <a:extLst>
              <a:ext uri="{FF2B5EF4-FFF2-40B4-BE49-F238E27FC236}">
                <a16:creationId xmlns:a16="http://schemas.microsoft.com/office/drawing/2014/main" id="{55BD9E41-B472-4B7F-B7E0-76AF9DB58B83}"/>
              </a:ext>
            </a:extLst>
          </p:cNvPr>
          <p:cNvPicPr>
            <a:picLocks noChangeAspect="1"/>
          </p:cNvPicPr>
          <p:nvPr/>
        </p:nvPicPr>
        <p:blipFill>
          <a:blip r:embed="rId3"/>
          <a:stretch>
            <a:fillRect/>
          </a:stretch>
        </p:blipFill>
        <p:spPr>
          <a:xfrm>
            <a:off x="-522024" y="3660936"/>
            <a:ext cx="4078577" cy="2517866"/>
          </a:xfrm>
          <a:prstGeom prst="rect">
            <a:avLst/>
          </a:prstGeom>
        </p:spPr>
      </p:pic>
    </p:spTree>
    <p:extLst>
      <p:ext uri="{BB962C8B-B14F-4D97-AF65-F5344CB8AC3E}">
        <p14:creationId xmlns:p14="http://schemas.microsoft.com/office/powerpoint/2010/main" val="170747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360901" y="2036582"/>
            <a:ext cx="6248621" cy="4524315"/>
          </a:xfrm>
          <a:prstGeom prst="rect">
            <a:avLst/>
          </a:prstGeom>
        </p:spPr>
        <p:txBody>
          <a:bodyPr wrap="square">
            <a:spAutoFit/>
          </a:bodyPr>
          <a:lstStyle/>
          <a:p>
            <a:pPr marL="457200" indent="-457200">
              <a:buFont typeface="Wingdings" panose="05000000000000000000" pitchFamily="2" charset="2"/>
              <a:buChar char="Ø"/>
            </a:pPr>
            <a:r>
              <a:rPr lang="hi-IN" sz="3200" dirty="0">
                <a:latin typeface="Kokila" panose="020B0604020202020204" pitchFamily="34" charset="0"/>
                <a:cs typeface="Kokila" panose="020B0604020202020204" pitchFamily="34" charset="0"/>
              </a:rPr>
              <a:t>एक सरल चित्र बनाएँ जिसकी संबंधित प्रकरण के क्षेत्र में कोई प्रासंगिकता नहीं है</a:t>
            </a:r>
            <a:r>
              <a:rPr lang="en-IN" sz="3200" dirty="0">
                <a:latin typeface="Kokila" panose="020B0604020202020204" pitchFamily="34" charset="0"/>
                <a:cs typeface="Kokila" panose="020B0604020202020204" pitchFamily="34" charset="0"/>
              </a:rPr>
              <a:t>,</a:t>
            </a:r>
            <a:r>
              <a:rPr lang="hi-IN" sz="3200" dirty="0">
                <a:latin typeface="Kokila" panose="020B0604020202020204" pitchFamily="34" charset="0"/>
                <a:cs typeface="Kokila" panose="020B0604020202020204" pitchFamily="34" charset="0"/>
              </a:rPr>
              <a:t> विद्यार्थी उस चित्र को प्रकरण से जोड़ने का प्रयास करेंगे / चित्रात्मक वर्णन भी दिया जा स्कता है ।</a:t>
            </a:r>
            <a:endParaRPr lang="en-US" sz="3200" dirty="0">
              <a:latin typeface="Kokila" panose="020B0604020202020204" pitchFamily="34" charset="0"/>
              <a:cs typeface="Kokila" panose="020B0604020202020204" pitchFamily="34" charset="0"/>
            </a:endParaRPr>
          </a:p>
          <a:p>
            <a:pPr marL="45720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जैसे- </a:t>
            </a:r>
            <a:r>
              <a:rPr lang="hi-IN" sz="3200" b="1" dirty="0">
                <a:latin typeface="Kokila" panose="020B0604020202020204" pitchFamily="34" charset="0"/>
                <a:cs typeface="Kokila" panose="020B0604020202020204" pitchFamily="34" charset="0"/>
              </a:rPr>
              <a:t>है टूट पडा भू  पर अंबर- </a:t>
            </a:r>
            <a:r>
              <a:rPr lang="hi-IN" sz="3200" dirty="0">
                <a:latin typeface="Kokila" panose="020B0604020202020204" pitchFamily="34" charset="0"/>
                <a:cs typeface="Kokila" panose="020B0604020202020204" pitchFamily="34" charset="0"/>
              </a:rPr>
              <a:t>पंक्ति की चित्रात्मक व्याख्या कीजिए ।</a:t>
            </a:r>
            <a:endParaRPr lang="en-US" sz="3200" dirty="0">
              <a:latin typeface="Kokila" panose="020B0604020202020204" pitchFamily="34" charset="0"/>
              <a:cs typeface="Kokila" panose="020B0604020202020204" pitchFamily="34" charset="0"/>
            </a:endParaRPr>
          </a:p>
          <a:p>
            <a:pPr marL="457200" indent="-457200">
              <a:buFont typeface="Arial" panose="020B0604020202020204" pitchFamily="34" charset="0"/>
              <a:buChar char="•"/>
            </a:pPr>
            <a:r>
              <a:rPr lang="hi-IN" sz="3200" b="1" dirty="0">
                <a:latin typeface="Kokila" panose="020B0604020202020204" pitchFamily="34" charset="0"/>
                <a:cs typeface="Kokila" panose="020B0604020202020204" pitchFamily="34" charset="0"/>
              </a:rPr>
              <a:t>झाँसी की रानी </a:t>
            </a:r>
            <a:r>
              <a:rPr lang="hi-IN" sz="3200" dirty="0">
                <a:latin typeface="Kokila" panose="020B0604020202020204" pitchFamily="34" charset="0"/>
                <a:cs typeface="Kokila" panose="020B0604020202020204" pitchFamily="34" charset="0"/>
              </a:rPr>
              <a:t>के अंतिम भाग का वर्णन अपने शब्दों में कीजिए ।</a:t>
            </a:r>
            <a:endParaRPr lang="en-US" sz="3200" dirty="0">
              <a:latin typeface="Kokila" panose="020B0604020202020204" pitchFamily="34" charset="0"/>
              <a:cs typeface="Kokila" panose="020B0604020202020204" pitchFamily="34" charset="0"/>
            </a:endParaRPr>
          </a:p>
          <a:p>
            <a:pPr lvl="0"/>
            <a:endParaRPr lang="en-US" sz="3200" dirty="0">
              <a:latin typeface="Kokila" panose="020B0604020202020204" pitchFamily="34" charset="0"/>
              <a:cs typeface="Kokila" panose="020B0604020202020204" pitchFamily="34" charset="0"/>
            </a:endParaRPr>
          </a:p>
        </p:txBody>
      </p:sp>
      <p:pic>
        <p:nvPicPr>
          <p:cNvPr id="19458" name="Picture 2" descr="Jhansi Rani Lakshmi Bai | Women freedom fighters, Jhansi, India ...">
            <a:extLst>
              <a:ext uri="{FF2B5EF4-FFF2-40B4-BE49-F238E27FC236}">
                <a16:creationId xmlns:a16="http://schemas.microsoft.com/office/drawing/2014/main" id="{51F62C7E-0761-4051-B000-B131DFEAA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504" y="1444454"/>
            <a:ext cx="4348093" cy="49729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C95AFCA-BA02-4FDB-B033-5445541BDF6F}"/>
              </a:ext>
            </a:extLst>
          </p:cNvPr>
          <p:cNvPicPr>
            <a:picLocks noChangeAspect="1"/>
          </p:cNvPicPr>
          <p:nvPr/>
        </p:nvPicPr>
        <p:blipFill>
          <a:blip r:embed="rId3"/>
          <a:stretch>
            <a:fillRect/>
          </a:stretch>
        </p:blipFill>
        <p:spPr>
          <a:xfrm>
            <a:off x="563403" y="274685"/>
            <a:ext cx="2834886" cy="1761897"/>
          </a:xfrm>
          <a:prstGeom prst="rect">
            <a:avLst/>
          </a:prstGeom>
        </p:spPr>
      </p:pic>
      <p:pic>
        <p:nvPicPr>
          <p:cNvPr id="3" name="Picture 2">
            <a:extLst>
              <a:ext uri="{FF2B5EF4-FFF2-40B4-BE49-F238E27FC236}">
                <a16:creationId xmlns:a16="http://schemas.microsoft.com/office/drawing/2014/main" id="{25772DEF-AB85-4DF4-A4F8-013BFBE73887}"/>
              </a:ext>
            </a:extLst>
          </p:cNvPr>
          <p:cNvPicPr>
            <a:picLocks noChangeAspect="1"/>
          </p:cNvPicPr>
          <p:nvPr/>
        </p:nvPicPr>
        <p:blipFill>
          <a:blip r:embed="rId4"/>
          <a:stretch>
            <a:fillRect/>
          </a:stretch>
        </p:blipFill>
        <p:spPr>
          <a:xfrm>
            <a:off x="8272116" y="274685"/>
            <a:ext cx="3572566" cy="963251"/>
          </a:xfrm>
          <a:prstGeom prst="rect">
            <a:avLst/>
          </a:prstGeom>
        </p:spPr>
      </p:pic>
    </p:spTree>
    <p:extLst>
      <p:ext uri="{BB962C8B-B14F-4D97-AF65-F5344CB8AC3E}">
        <p14:creationId xmlns:p14="http://schemas.microsoft.com/office/powerpoint/2010/main" val="179296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wipe(left)">
                                      <p:cBhvr>
                                        <p:cTn id="21"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360901" y="2036582"/>
            <a:ext cx="11675385" cy="5016758"/>
          </a:xfrm>
          <a:prstGeom prst="rect">
            <a:avLst/>
          </a:prstGeom>
        </p:spPr>
        <p:txBody>
          <a:bodyPr wrap="square">
            <a:spAutoFit/>
          </a:bodyPr>
          <a:lstStyle/>
          <a:p>
            <a:pPr marL="457200" indent="-457200">
              <a:lnSpc>
                <a:spcPct val="150000"/>
              </a:lnSpc>
              <a:buFont typeface="Wingdings" panose="05000000000000000000" pitchFamily="2" charset="2"/>
              <a:buChar char="Ø"/>
            </a:pPr>
            <a:r>
              <a:rPr lang="hi-IN" sz="3200" dirty="0">
                <a:latin typeface="Kokila" panose="020B0604020202020204" pitchFamily="34" charset="0"/>
                <a:cs typeface="Kokila" panose="020B0604020202020204" pitchFamily="34" charset="0"/>
              </a:rPr>
              <a:t>भविष्यवाणी करें कि </a:t>
            </a:r>
            <a:r>
              <a:rPr lang="en-IN" sz="3200" dirty="0">
                <a:latin typeface="Kokila" panose="020B0604020202020204" pitchFamily="34" charset="0"/>
                <a:cs typeface="Kokila" panose="020B0604020202020204" pitchFamily="34" charset="0"/>
              </a:rPr>
              <a:t>10 </a:t>
            </a:r>
            <a:r>
              <a:rPr lang="hi-IN" sz="3200" dirty="0">
                <a:latin typeface="Kokila" panose="020B0604020202020204" pitchFamily="34" charset="0"/>
                <a:cs typeface="Kokila" panose="020B0604020202020204" pitchFamily="34" charset="0"/>
              </a:rPr>
              <a:t>वर्षों में अमुक (</a:t>
            </a:r>
            <a:r>
              <a:rPr lang="en-IN"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)कैसा होगा। </a:t>
            </a:r>
            <a:r>
              <a:rPr lang="en-IN" sz="3200" dirty="0">
                <a:latin typeface="Kokila" panose="020B0604020202020204" pitchFamily="34" charset="0"/>
                <a:cs typeface="Kokila" panose="020B0604020202020204" pitchFamily="34" charset="0"/>
              </a:rPr>
              <a:t>(</a:t>
            </a:r>
            <a:r>
              <a:rPr lang="hi-IN" sz="3200" dirty="0">
                <a:latin typeface="Kokila" panose="020B0604020202020204" pitchFamily="34" charset="0"/>
                <a:cs typeface="Kokila" panose="020B0604020202020204" pitchFamily="34" charset="0"/>
              </a:rPr>
              <a:t>यहाँ विद्यार्थी गंभीर रूप से सोचते हुए दी गई परिस्थितियों के संभावित परिणाम की भविष्यवाणी कर सकते हैं।)</a:t>
            </a:r>
            <a:endParaRPr lang="en-US" sz="3200" dirty="0">
              <a:latin typeface="Kokila" panose="020B0604020202020204" pitchFamily="34" charset="0"/>
              <a:cs typeface="Kokila" panose="020B0604020202020204" pitchFamily="34" charset="0"/>
            </a:endParaRPr>
          </a:p>
          <a:p>
            <a:pPr marL="457200" lvl="0" indent="-457200">
              <a:lnSpc>
                <a:spcPct val="150000"/>
              </a:lnSpc>
              <a:buFont typeface="Arial" panose="020B0604020202020204" pitchFamily="34" charset="0"/>
              <a:buChar char="•"/>
            </a:pPr>
            <a:r>
              <a:rPr lang="hi-IN" sz="3200" dirty="0">
                <a:latin typeface="Kokila" panose="020B0604020202020204" pitchFamily="34" charset="0"/>
                <a:cs typeface="Kokila" panose="020B0604020202020204" pitchFamily="34" charset="0"/>
              </a:rPr>
              <a:t>जैसे- क्या आने वाले दस वर्षों में आप साक्षर भारत में </a:t>
            </a:r>
            <a:r>
              <a:rPr lang="en-US" sz="3200" dirty="0">
                <a:latin typeface="Kokila" panose="020B0604020202020204" pitchFamily="34" charset="0"/>
                <a:cs typeface="Kokila" panose="020B0604020202020204" pitchFamily="34" charset="0"/>
              </a:rPr>
              <a:t>‘</a:t>
            </a:r>
            <a:r>
              <a:rPr lang="hi-IN" sz="3200" b="1" dirty="0">
                <a:latin typeface="Kokila" panose="020B0604020202020204" pitchFamily="34" charset="0"/>
                <a:cs typeface="Kokila" panose="020B0604020202020204" pitchFamily="34" charset="0"/>
              </a:rPr>
              <a:t>टोपी शुक्ला</a:t>
            </a:r>
            <a:r>
              <a:rPr lang="hi-IN" sz="3200" dirty="0">
                <a:latin typeface="Kokila" panose="020B0604020202020204" pitchFamily="34" charset="0"/>
                <a:cs typeface="Kokila" panose="020B0604020202020204" pitchFamily="34" charset="0"/>
              </a:rPr>
              <a:t>’ कहानी के समान धर्म के आधार पर भेदभाव देखते हैं ? भविष्य के भारत की कल्पना अपने शब्दों में व्यक्त कीजिए ।</a:t>
            </a:r>
            <a:endParaRPr lang="en-US" sz="3200" dirty="0">
              <a:latin typeface="Kokila" panose="020B0604020202020204" pitchFamily="34" charset="0"/>
              <a:cs typeface="Kokila" panose="020B0604020202020204" pitchFamily="34" charset="0"/>
            </a:endParaRPr>
          </a:p>
          <a:p>
            <a:pPr marL="457200" lvl="0" indent="-457200">
              <a:lnSpc>
                <a:spcPct val="150000"/>
              </a:lnSpc>
              <a:buFont typeface="Arial" panose="020B0604020202020204" pitchFamily="34" charset="0"/>
              <a:buChar char="•"/>
            </a:pPr>
            <a:r>
              <a:rPr lang="hi-IN" sz="3200" dirty="0">
                <a:latin typeface="Kokila" panose="020B0604020202020204" pitchFamily="34" charset="0"/>
                <a:cs typeface="Kokila" panose="020B0604020202020204" pitchFamily="34" charset="0"/>
              </a:rPr>
              <a:t>जुम्मन को अपने तथा खाला के मतभेद के विषय में क्या पूर्वाभास था ?</a:t>
            </a:r>
            <a:endParaRPr lang="en-US" sz="3200" dirty="0">
              <a:latin typeface="Kokila" panose="020B0604020202020204" pitchFamily="34" charset="0"/>
              <a:cs typeface="Kokila" panose="020B0604020202020204" pitchFamily="34" charset="0"/>
            </a:endParaRPr>
          </a:p>
          <a:p>
            <a:pPr marL="457200" lvl="0" indent="-457200">
              <a:lnSpc>
                <a:spcPct val="150000"/>
              </a:lnSpc>
              <a:buFont typeface="Arial" panose="020B0604020202020204" pitchFamily="34" charset="0"/>
              <a:buChar char="•"/>
            </a:pPr>
            <a:r>
              <a:rPr lang="hi-IN" sz="3200" b="1" dirty="0">
                <a:latin typeface="Kokila" panose="020B0604020202020204" pitchFamily="34" charset="0"/>
                <a:cs typeface="Kokila" panose="020B0604020202020204" pitchFamily="34" charset="0"/>
              </a:rPr>
              <a:t>झाँसी की रानी </a:t>
            </a:r>
            <a:r>
              <a:rPr lang="hi-IN" sz="3200" dirty="0">
                <a:latin typeface="Kokila" panose="020B0604020202020204" pitchFamily="34" charset="0"/>
                <a:cs typeface="Kokila" panose="020B0604020202020204" pitchFamily="34" charset="0"/>
              </a:rPr>
              <a:t>की जीत से भारत को राजनीतिक रूप से क्या लाभ मिलता ?</a:t>
            </a:r>
            <a:endParaRPr lang="en-US" sz="3200" dirty="0">
              <a:latin typeface="Kokila" panose="020B0604020202020204" pitchFamily="34" charset="0"/>
              <a:cs typeface="Kokila" panose="020B0604020202020204" pitchFamily="34" charset="0"/>
            </a:endParaRPr>
          </a:p>
          <a:p>
            <a:pPr lvl="0"/>
            <a:endParaRPr lang="en-US" sz="32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CB60912D-9182-4139-B3EB-C9AE1E42C27A}"/>
              </a:ext>
            </a:extLst>
          </p:cNvPr>
          <p:cNvPicPr>
            <a:picLocks noChangeAspect="1"/>
          </p:cNvPicPr>
          <p:nvPr/>
        </p:nvPicPr>
        <p:blipFill>
          <a:blip r:embed="rId2"/>
          <a:stretch>
            <a:fillRect/>
          </a:stretch>
        </p:blipFill>
        <p:spPr>
          <a:xfrm>
            <a:off x="360901" y="234813"/>
            <a:ext cx="2932430" cy="1755800"/>
          </a:xfrm>
          <a:prstGeom prst="rect">
            <a:avLst/>
          </a:prstGeom>
        </p:spPr>
      </p:pic>
      <p:pic>
        <p:nvPicPr>
          <p:cNvPr id="3" name="Picture 2">
            <a:extLst>
              <a:ext uri="{FF2B5EF4-FFF2-40B4-BE49-F238E27FC236}">
                <a16:creationId xmlns:a16="http://schemas.microsoft.com/office/drawing/2014/main" id="{10C65303-EF6D-4A03-A7F4-DD4A9B17FB9A}"/>
              </a:ext>
            </a:extLst>
          </p:cNvPr>
          <p:cNvPicPr>
            <a:picLocks noChangeAspect="1"/>
          </p:cNvPicPr>
          <p:nvPr/>
        </p:nvPicPr>
        <p:blipFill>
          <a:blip r:embed="rId3"/>
          <a:stretch>
            <a:fillRect/>
          </a:stretch>
        </p:blipFill>
        <p:spPr>
          <a:xfrm>
            <a:off x="8080511" y="275413"/>
            <a:ext cx="3572566" cy="963251"/>
          </a:xfrm>
          <a:prstGeom prst="rect">
            <a:avLst/>
          </a:prstGeom>
        </p:spPr>
      </p:pic>
    </p:spTree>
    <p:extLst>
      <p:ext uri="{BB962C8B-B14F-4D97-AF65-F5344CB8AC3E}">
        <p14:creationId xmlns:p14="http://schemas.microsoft.com/office/powerpoint/2010/main" val="183917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wipe(left)">
                                      <p:cBhvr>
                                        <p:cTn id="21" dur="500"/>
                                        <p:tgtEl>
                                          <p:spTgt spid="1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animEffect transition="in" filter="wipe(left)">
                                      <p:cBhvr>
                                        <p:cTn id="2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57956" y="2588698"/>
            <a:ext cx="6166590" cy="2554545"/>
          </a:xfrm>
          <a:prstGeom prst="rect">
            <a:avLst/>
          </a:prstGeom>
        </p:spPr>
        <p:txBody>
          <a:bodyPr wrap="square">
            <a:spAutoFit/>
          </a:bodyPr>
          <a:lstStyle/>
          <a:p>
            <a:pPr marL="457200" indent="-457200">
              <a:buFont typeface="Wingdings" panose="05000000000000000000" pitchFamily="2" charset="2"/>
              <a:buChar char="Ø"/>
            </a:pPr>
            <a:r>
              <a:rPr lang="hi-IN" sz="3200" dirty="0">
                <a:latin typeface="Kokila" panose="020B0604020202020204" pitchFamily="34" charset="0"/>
                <a:cs typeface="Kokila" panose="020B0604020202020204" pitchFamily="34" charset="0"/>
              </a:rPr>
              <a:t>अमुक (</a:t>
            </a:r>
            <a:r>
              <a:rPr lang="en-IN"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)के </a:t>
            </a:r>
            <a:r>
              <a:rPr lang="en-IN" sz="3200" dirty="0">
                <a:latin typeface="Kokila" panose="020B0604020202020204" pitchFamily="34" charset="0"/>
                <a:cs typeface="Kokila" panose="020B0604020202020204" pitchFamily="34" charset="0"/>
              </a:rPr>
              <a:t>10 </a:t>
            </a:r>
            <a:r>
              <a:rPr lang="hi-IN" sz="3200" dirty="0">
                <a:latin typeface="Kokila" panose="020B0604020202020204" pitchFamily="34" charset="0"/>
                <a:cs typeface="Kokila" panose="020B0604020202020204" pitchFamily="34" charset="0"/>
              </a:rPr>
              <a:t>उपयोग खोजिए ।</a:t>
            </a:r>
            <a:endParaRPr lang="en-US" sz="3200" dirty="0">
              <a:latin typeface="Kokila" panose="020B0604020202020204" pitchFamily="34" charset="0"/>
              <a:cs typeface="Kokila" panose="020B0604020202020204" pitchFamily="34" charset="0"/>
            </a:endParaRPr>
          </a:p>
          <a:p>
            <a:pPr marL="457200" indent="-457200">
              <a:buFont typeface="Wingdings" panose="05000000000000000000" pitchFamily="2" charset="2"/>
              <a:buChar char="Ø"/>
            </a:pPr>
            <a:endParaRPr lang="en-US" sz="3200" dirty="0">
              <a:latin typeface="Kokila" panose="020B0604020202020204" pitchFamily="34" charset="0"/>
              <a:cs typeface="Kokila" panose="020B0604020202020204" pitchFamily="34" charset="0"/>
            </a:endParaRPr>
          </a:p>
          <a:p>
            <a:pPr marL="457200" lvl="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जैसे- </a:t>
            </a:r>
            <a:r>
              <a:rPr lang="hi-IN" sz="3200" b="1" dirty="0">
                <a:latin typeface="Kokila" panose="020B0604020202020204" pitchFamily="34" charset="0"/>
                <a:cs typeface="Kokila" panose="020B0604020202020204" pitchFamily="34" charset="0"/>
              </a:rPr>
              <a:t>मिट्टी की महिमा </a:t>
            </a:r>
            <a:r>
              <a:rPr lang="hi-IN" sz="3200" dirty="0">
                <a:latin typeface="Kokila" panose="020B0604020202020204" pitchFamily="34" charset="0"/>
                <a:cs typeface="Kokila" panose="020B0604020202020204" pitchFamily="34" charset="0"/>
              </a:rPr>
              <a:t>मिटने में- पंक्तियों में मिट्टी का मिटना हमारे लिए किस प्रकार उपयोगी हो सकता है ? कोई दस उपयोग लिखिए ।</a:t>
            </a:r>
            <a:endParaRPr lang="en-US" sz="3200" dirty="0">
              <a:latin typeface="Kokila" panose="020B0604020202020204" pitchFamily="34" charset="0"/>
              <a:cs typeface="Kokila" panose="020B0604020202020204" pitchFamily="34" charset="0"/>
            </a:endParaRPr>
          </a:p>
        </p:txBody>
      </p:sp>
      <p:pic>
        <p:nvPicPr>
          <p:cNvPr id="20482" name="Picture 2" descr="Cartoon Boy Magnifier Stock Illustrations – 284 Cartoon Boy ...">
            <a:extLst>
              <a:ext uri="{FF2B5EF4-FFF2-40B4-BE49-F238E27FC236}">
                <a16:creationId xmlns:a16="http://schemas.microsoft.com/office/drawing/2014/main" id="{5274DAF3-4738-4B5E-A89F-DC81A235EB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11" b="100000" l="0" r="99513"/>
                    </a14:imgEffect>
                  </a14:imgLayer>
                </a14:imgProps>
              </a:ext>
              <a:ext uri="{28A0092B-C50C-407E-A947-70E740481C1C}">
                <a14:useLocalDpi xmlns:a14="http://schemas.microsoft.com/office/drawing/2010/main" val="0"/>
              </a:ext>
            </a:extLst>
          </a:blip>
          <a:srcRect/>
          <a:stretch>
            <a:fillRect/>
          </a:stretch>
        </p:blipFill>
        <p:spPr bwMode="auto">
          <a:xfrm flipH="1">
            <a:off x="7799070" y="1371454"/>
            <a:ext cx="3471904" cy="50722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FE0FA94-D7D6-44F2-A7E4-5E0F41596C00}"/>
              </a:ext>
            </a:extLst>
          </p:cNvPr>
          <p:cNvPicPr>
            <a:picLocks noChangeAspect="1"/>
          </p:cNvPicPr>
          <p:nvPr/>
        </p:nvPicPr>
        <p:blipFill>
          <a:blip r:embed="rId4"/>
          <a:stretch>
            <a:fillRect/>
          </a:stretch>
        </p:blipFill>
        <p:spPr>
          <a:xfrm>
            <a:off x="657956" y="373178"/>
            <a:ext cx="2828789" cy="1761897"/>
          </a:xfrm>
          <a:prstGeom prst="rect">
            <a:avLst/>
          </a:prstGeom>
        </p:spPr>
      </p:pic>
      <p:pic>
        <p:nvPicPr>
          <p:cNvPr id="3" name="Picture 2">
            <a:extLst>
              <a:ext uri="{FF2B5EF4-FFF2-40B4-BE49-F238E27FC236}">
                <a16:creationId xmlns:a16="http://schemas.microsoft.com/office/drawing/2014/main" id="{537CAEA6-DAA8-4EC7-887B-06965738ABE7}"/>
              </a:ext>
            </a:extLst>
          </p:cNvPr>
          <p:cNvPicPr>
            <a:picLocks noChangeAspect="1"/>
          </p:cNvPicPr>
          <p:nvPr/>
        </p:nvPicPr>
        <p:blipFill>
          <a:blip r:embed="rId5"/>
          <a:stretch>
            <a:fillRect/>
          </a:stretch>
        </p:blipFill>
        <p:spPr>
          <a:xfrm>
            <a:off x="8235537" y="290875"/>
            <a:ext cx="3645724" cy="963251"/>
          </a:xfrm>
          <a:prstGeom prst="rect">
            <a:avLst/>
          </a:prstGeom>
        </p:spPr>
      </p:pic>
    </p:spTree>
    <p:extLst>
      <p:ext uri="{BB962C8B-B14F-4D97-AF65-F5344CB8AC3E}">
        <p14:creationId xmlns:p14="http://schemas.microsoft.com/office/powerpoint/2010/main" val="32030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57955" y="2350162"/>
            <a:ext cx="11219305" cy="3982629"/>
          </a:xfrm>
          <a:prstGeom prst="rect">
            <a:avLst/>
          </a:prstGeom>
        </p:spPr>
        <p:txBody>
          <a:bodyPr wrap="square">
            <a:spAutoFit/>
          </a:bodyPr>
          <a:lstStyle/>
          <a:p>
            <a:pPr marL="457200" indent="-457200">
              <a:buFont typeface="Wingdings" panose="05000000000000000000" pitchFamily="2" charset="2"/>
              <a:buChar char="Ø"/>
            </a:pPr>
            <a:r>
              <a:rPr lang="hi-IN" sz="3200" dirty="0">
                <a:latin typeface="Kokila" panose="020B0604020202020204" pitchFamily="34" charset="0"/>
                <a:cs typeface="Kokila" panose="020B0604020202020204" pitchFamily="34" charset="0"/>
              </a:rPr>
              <a:t>अमुक (</a:t>
            </a:r>
            <a:r>
              <a:rPr lang="en-US"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)कथन का समर्थन करने का प्रयास कीजिए।</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एक असंगत कथन विद्यार्थियों के समक्ष प्रस्तुत कीजिए, जिसका व्यवहार लगभग असंभव हो</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और फिर विद्यार्थियों को इसे प्रमाणित करने का प्रयास करने के लिए कहिए ।</a:t>
            </a:r>
            <a:r>
              <a:rPr lang="en-US" sz="3200" dirty="0">
                <a:latin typeface="Kokila" panose="020B0604020202020204" pitchFamily="34" charset="0"/>
                <a:cs typeface="Kokila" panose="020B0604020202020204" pitchFamily="34" charset="0"/>
              </a:rPr>
              <a:t>)</a:t>
            </a:r>
          </a:p>
          <a:p>
            <a:pPr marL="457200" lvl="0" indent="-457200">
              <a:lnSpc>
                <a:spcPct val="130000"/>
              </a:lnSpc>
              <a:buFont typeface="Arial" panose="020B0604020202020204" pitchFamily="34" charset="0"/>
              <a:buChar char="•"/>
            </a:pPr>
            <a:r>
              <a:rPr lang="en-US" sz="3200" dirty="0" err="1">
                <a:latin typeface="Kokila" panose="020B0604020202020204" pitchFamily="34" charset="0"/>
                <a:cs typeface="Kokila" panose="020B0604020202020204" pitchFamily="34" charset="0"/>
              </a:rPr>
              <a:t>जैसे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रानी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निःसंतान</a:t>
            </a:r>
            <a:r>
              <a:rPr lang="en-US" sz="3200" dirty="0">
                <a:latin typeface="Kokila" panose="020B0604020202020204" pitchFamily="34" charset="0"/>
                <a:cs typeface="Kokila" panose="020B0604020202020204" pitchFamily="34" charset="0"/>
              </a:rPr>
              <a:t> न </a:t>
            </a:r>
            <a:r>
              <a:rPr lang="en-US" sz="3200" dirty="0" err="1">
                <a:latin typeface="Kokila" panose="020B0604020202020204" pitchFamily="34" charset="0"/>
                <a:cs typeface="Kokila" panose="020B0604020202020204" pitchFamily="34" charset="0"/>
              </a:rPr>
              <a:t>मरते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झाँसी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लावारिस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जान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डलहौज़ी</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वहाँ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कब्ज़ा</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कभी</a:t>
            </a:r>
            <a:r>
              <a:rPr lang="en-US" sz="3200" dirty="0">
                <a:latin typeface="Kokila" panose="020B0604020202020204" pitchFamily="34" charset="0"/>
                <a:cs typeface="Kokila" panose="020B0604020202020204" pitchFamily="34" charset="0"/>
              </a:rPr>
              <a:t> न </a:t>
            </a:r>
            <a:r>
              <a:rPr lang="en-US" sz="3200" dirty="0" err="1">
                <a:latin typeface="Kokila" panose="020B0604020202020204" pitchFamily="34" charset="0"/>
                <a:cs typeface="Kokila" panose="020B0604020202020204" pitchFamily="34" charset="0"/>
              </a:rPr>
              <a:t>आता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पंक्ति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सिद्ध</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कीजिए</a:t>
            </a:r>
            <a:r>
              <a:rPr lang="en-US" sz="3200" dirty="0">
                <a:latin typeface="Kokila" panose="020B0604020202020204" pitchFamily="34" charset="0"/>
                <a:cs typeface="Kokila" panose="020B0604020202020204" pitchFamily="34" charset="0"/>
              </a:rPr>
              <a:t> । </a:t>
            </a:r>
          </a:p>
          <a:p>
            <a:pPr marL="457200" lvl="0" indent="-457200">
              <a:buFont typeface="Arial" panose="020B0604020202020204" pitchFamily="34" charset="0"/>
              <a:buChar char="•"/>
            </a:pPr>
            <a:r>
              <a:rPr lang="en-US" sz="3200" dirty="0" err="1">
                <a:latin typeface="Kokila" panose="020B0604020202020204" pitchFamily="34" charset="0"/>
                <a:cs typeface="Kokila" panose="020B0604020202020204" pitchFamily="34" charset="0"/>
              </a:rPr>
              <a:t>युद्ध</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समय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रानी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अपना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घो</a:t>
            </a:r>
            <a:r>
              <a:rPr lang="hi-IN" sz="3200" dirty="0">
                <a:latin typeface="Kokila" panose="020B0604020202020204" pitchFamily="34" charset="0"/>
                <a:cs typeface="Kokila" panose="020B0604020202020204" pitchFamily="34" charset="0"/>
              </a:rPr>
              <a:t>ड़ा</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रानी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जीत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निश्चित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थी</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पंक्ति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सिद्ध</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कीजिए</a:t>
            </a:r>
            <a:r>
              <a:rPr lang="en-US" sz="3200" dirty="0">
                <a:latin typeface="Kokila" panose="020B0604020202020204" pitchFamily="34" charset="0"/>
                <a:cs typeface="Kokila" panose="020B0604020202020204" pitchFamily="34" charset="0"/>
              </a:rPr>
              <a:t> ।</a:t>
            </a:r>
          </a:p>
          <a:p>
            <a:pPr marL="457200" lvl="0" indent="-457200">
              <a:lnSpc>
                <a:spcPct val="130000"/>
              </a:lnSpc>
              <a:buFont typeface="Arial" panose="020B0604020202020204" pitchFamily="34" charset="0"/>
              <a:buChar char="•"/>
            </a:pPr>
            <a:r>
              <a:rPr lang="en-US" sz="3200" dirty="0" err="1">
                <a:latin typeface="Kokila" panose="020B0604020202020204" pitchFamily="34" charset="0"/>
                <a:cs typeface="Kokila" panose="020B0604020202020204" pitchFamily="34" charset="0"/>
              </a:rPr>
              <a:t>मिट्टी</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इनसान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नाराज़</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गई</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 </a:t>
            </a:r>
            <a:r>
              <a:rPr lang="en-US" sz="3200" dirty="0" err="1">
                <a:latin typeface="Kokila" panose="020B0604020202020204" pitchFamily="34" charset="0"/>
                <a:cs typeface="Kokila" panose="020B0604020202020204" pitchFamily="34" charset="0"/>
              </a:rPr>
              <a:t>उसे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मनाया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जा</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सकता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a:t>
            </a:r>
          </a:p>
        </p:txBody>
      </p:sp>
      <p:pic>
        <p:nvPicPr>
          <p:cNvPr id="2" name="Picture 1">
            <a:extLst>
              <a:ext uri="{FF2B5EF4-FFF2-40B4-BE49-F238E27FC236}">
                <a16:creationId xmlns:a16="http://schemas.microsoft.com/office/drawing/2014/main" id="{88DF905C-7662-42CA-88B6-8BCAD2B1378A}"/>
              </a:ext>
            </a:extLst>
          </p:cNvPr>
          <p:cNvPicPr>
            <a:picLocks noChangeAspect="1"/>
          </p:cNvPicPr>
          <p:nvPr/>
        </p:nvPicPr>
        <p:blipFill>
          <a:blip r:embed="rId2"/>
          <a:stretch>
            <a:fillRect/>
          </a:stretch>
        </p:blipFill>
        <p:spPr>
          <a:xfrm>
            <a:off x="462168" y="391603"/>
            <a:ext cx="2901948" cy="1755800"/>
          </a:xfrm>
          <a:prstGeom prst="rect">
            <a:avLst/>
          </a:prstGeom>
        </p:spPr>
      </p:pic>
      <p:pic>
        <p:nvPicPr>
          <p:cNvPr id="3" name="Picture 2">
            <a:extLst>
              <a:ext uri="{FF2B5EF4-FFF2-40B4-BE49-F238E27FC236}">
                <a16:creationId xmlns:a16="http://schemas.microsoft.com/office/drawing/2014/main" id="{A4CC8ACA-B239-4188-B39E-DC1A85EA62A5}"/>
              </a:ext>
            </a:extLst>
          </p:cNvPr>
          <p:cNvPicPr>
            <a:picLocks noChangeAspect="1"/>
          </p:cNvPicPr>
          <p:nvPr/>
        </p:nvPicPr>
        <p:blipFill>
          <a:blip r:embed="rId3"/>
          <a:stretch>
            <a:fillRect/>
          </a:stretch>
        </p:blipFill>
        <p:spPr>
          <a:xfrm>
            <a:off x="8272116" y="306251"/>
            <a:ext cx="3572566" cy="963251"/>
          </a:xfrm>
          <a:prstGeom prst="rect">
            <a:avLst/>
          </a:prstGeom>
        </p:spPr>
      </p:pic>
    </p:spTree>
    <p:extLst>
      <p:ext uri="{BB962C8B-B14F-4D97-AF65-F5344CB8AC3E}">
        <p14:creationId xmlns:p14="http://schemas.microsoft.com/office/powerpoint/2010/main" val="329633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wipe(left)">
                                      <p:cBhvr>
                                        <p:cTn id="21" dur="500"/>
                                        <p:tgtEl>
                                          <p:spTgt spid="1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animEffect transition="in" filter="wipe(left)">
                                      <p:cBhvr>
                                        <p:cTn id="2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57956" y="2350162"/>
            <a:ext cx="7124384" cy="3724096"/>
          </a:xfrm>
          <a:prstGeom prst="rect">
            <a:avLst/>
          </a:prstGeom>
        </p:spPr>
        <p:txBody>
          <a:bodyPr wrap="square">
            <a:spAutoFit/>
          </a:bodyPr>
          <a:lstStyle/>
          <a:p>
            <a:pPr marL="457200" indent="-457200">
              <a:lnSpc>
                <a:spcPct val="150000"/>
              </a:lnSpc>
              <a:buFont typeface="Wingdings" panose="05000000000000000000" pitchFamily="2" charset="2"/>
              <a:buChar char="Ø"/>
            </a:pPr>
            <a:r>
              <a:rPr lang="hi-IN" sz="3200" dirty="0">
                <a:latin typeface="Kokila" panose="020B0604020202020204" pitchFamily="34" charset="0"/>
                <a:cs typeface="Kokila" panose="020B0604020202020204" pitchFamily="34" charset="0"/>
              </a:rPr>
              <a:t>दो वस्तुओं/स्थितियों के मध्य समानता/ सामान्य बिंदु खोजना ।</a:t>
            </a:r>
            <a:endParaRPr lang="en-US" sz="3200" dirty="0">
              <a:latin typeface="Kokila" panose="020B0604020202020204" pitchFamily="34" charset="0"/>
              <a:cs typeface="Kokila" panose="020B0604020202020204" pitchFamily="34" charset="0"/>
            </a:endParaRPr>
          </a:p>
          <a:p>
            <a:pPr marL="457200" lvl="0" indent="-457200">
              <a:lnSpc>
                <a:spcPct val="150000"/>
              </a:lnSpc>
              <a:buFont typeface="Arial" panose="020B0604020202020204" pitchFamily="34" charset="0"/>
              <a:buChar char="•"/>
            </a:pPr>
            <a:r>
              <a:rPr lang="hi-IN" sz="3200" dirty="0">
                <a:latin typeface="Kokila" panose="020B0604020202020204" pitchFamily="34" charset="0"/>
                <a:cs typeface="Kokila" panose="020B0604020202020204" pitchFamily="34" charset="0"/>
              </a:rPr>
              <a:t>जैसे- नए कलैक्टर साहब के बच्चों तथा टोपी के सहपाठियों में क्या समानता थी ?</a:t>
            </a:r>
            <a:endParaRPr lang="en-US" sz="3200" dirty="0">
              <a:latin typeface="Kokila" panose="020B0604020202020204" pitchFamily="34" charset="0"/>
              <a:cs typeface="Kokila" panose="020B0604020202020204" pitchFamily="34" charset="0"/>
            </a:endParaRPr>
          </a:p>
          <a:p>
            <a:pPr marL="457200" lvl="0" indent="-457200">
              <a:lnSpc>
                <a:spcPct val="150000"/>
              </a:lnSpc>
              <a:buFont typeface="Arial" panose="020B0604020202020204" pitchFamily="34" charset="0"/>
              <a:buChar char="•"/>
            </a:pPr>
            <a:r>
              <a:rPr lang="hi-IN" sz="3200" dirty="0">
                <a:latin typeface="Kokila" panose="020B0604020202020204" pitchFamily="34" charset="0"/>
                <a:cs typeface="Kokila" panose="020B0604020202020204" pitchFamily="34" charset="0"/>
              </a:rPr>
              <a:t>टोपी को अपनी माँ तथा इफ़्फ़न की दादी में क्या समानता नज़र आती थी ?</a:t>
            </a:r>
            <a:endParaRPr lang="en-US" sz="3200" dirty="0">
              <a:latin typeface="Kokila" panose="020B0604020202020204" pitchFamily="34" charset="0"/>
              <a:cs typeface="Kokila" panose="020B0604020202020204" pitchFamily="34" charset="0"/>
            </a:endParaRPr>
          </a:p>
        </p:txBody>
      </p:sp>
      <p:pic>
        <p:nvPicPr>
          <p:cNvPr id="22530" name="Picture 2" descr="Balance clipart equality, Balance equality Transparent FREE for ...">
            <a:extLst>
              <a:ext uri="{FF2B5EF4-FFF2-40B4-BE49-F238E27FC236}">
                <a16:creationId xmlns:a16="http://schemas.microsoft.com/office/drawing/2014/main" id="{2C12233F-E323-469F-9827-2F51883E4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317" y="3145702"/>
            <a:ext cx="1195349" cy="1269528"/>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Free Equality Cliparts, Download Free Clip Art, Free Clip Art on ...">
            <a:extLst>
              <a:ext uri="{FF2B5EF4-FFF2-40B4-BE49-F238E27FC236}">
                <a16:creationId xmlns:a16="http://schemas.microsoft.com/office/drawing/2014/main" id="{AA005990-8619-4DFA-A126-16C0B0D0A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324" y="2087638"/>
            <a:ext cx="3431720" cy="33856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221695-FADC-40C0-96DF-423C210B396A}"/>
              </a:ext>
            </a:extLst>
          </p:cNvPr>
          <p:cNvPicPr>
            <a:picLocks noChangeAspect="1"/>
          </p:cNvPicPr>
          <p:nvPr/>
        </p:nvPicPr>
        <p:blipFill>
          <a:blip r:embed="rId4"/>
          <a:stretch>
            <a:fillRect/>
          </a:stretch>
        </p:blipFill>
        <p:spPr>
          <a:xfrm>
            <a:off x="366083" y="311746"/>
            <a:ext cx="2828789" cy="1761897"/>
          </a:xfrm>
          <a:prstGeom prst="rect">
            <a:avLst/>
          </a:prstGeom>
        </p:spPr>
      </p:pic>
      <p:pic>
        <p:nvPicPr>
          <p:cNvPr id="3" name="Picture 2">
            <a:extLst>
              <a:ext uri="{FF2B5EF4-FFF2-40B4-BE49-F238E27FC236}">
                <a16:creationId xmlns:a16="http://schemas.microsoft.com/office/drawing/2014/main" id="{B4CAC00D-4F86-4B3E-AAC0-F5CA120B3A1D}"/>
              </a:ext>
            </a:extLst>
          </p:cNvPr>
          <p:cNvPicPr>
            <a:picLocks noChangeAspect="1"/>
          </p:cNvPicPr>
          <p:nvPr/>
        </p:nvPicPr>
        <p:blipFill>
          <a:blip r:embed="rId5"/>
          <a:stretch>
            <a:fillRect/>
          </a:stretch>
        </p:blipFill>
        <p:spPr>
          <a:xfrm>
            <a:off x="8425418" y="229443"/>
            <a:ext cx="3627434" cy="963251"/>
          </a:xfrm>
          <a:prstGeom prst="rect">
            <a:avLst/>
          </a:prstGeom>
        </p:spPr>
      </p:pic>
    </p:spTree>
    <p:extLst>
      <p:ext uri="{BB962C8B-B14F-4D97-AF65-F5344CB8AC3E}">
        <p14:creationId xmlns:p14="http://schemas.microsoft.com/office/powerpoint/2010/main" val="25796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wipe(left)">
                                      <p:cBhvr>
                                        <p:cTn id="21"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57956" y="2350162"/>
            <a:ext cx="11159670" cy="4031873"/>
          </a:xfrm>
          <a:prstGeom prst="rect">
            <a:avLst/>
          </a:prstGeom>
        </p:spPr>
        <p:txBody>
          <a:bodyPr wrap="square">
            <a:spAutoFit/>
          </a:bodyPr>
          <a:lstStyle/>
          <a:p>
            <a:pPr marL="457200" indent="-457200">
              <a:buFont typeface="Wingdings" panose="05000000000000000000" pitchFamily="2" charset="2"/>
              <a:buChar char="Ø"/>
            </a:pPr>
            <a:r>
              <a:rPr lang="en-IN" sz="3200" dirty="0" err="1">
                <a:latin typeface="Kokila" panose="020B0604020202020204" pitchFamily="34" charset="0"/>
                <a:cs typeface="Kokila" panose="020B0604020202020204" pitchFamily="34" charset="0"/>
              </a:rPr>
              <a:t>ऐसे</a:t>
            </a:r>
            <a:r>
              <a:rPr lang="en-IN"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पाँच प्रश्नों को सूचीबद्ध कीजिए जिनका उत्तर एक जैसा ही हो। इसके अंतर्गत छात्रों से विभिन्न प्रकार के प्रश्न-निर्माण भी करवाए जा सकते हैं जैसे –</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बहु विकल्पीय/अतिलघूत्तरीय/विस्तृत इत्यादि ।</a:t>
            </a:r>
            <a:endParaRPr lang="en-US" sz="3200" dirty="0">
              <a:latin typeface="Kokila" panose="020B0604020202020204" pitchFamily="34" charset="0"/>
              <a:cs typeface="Kokila" panose="020B0604020202020204" pitchFamily="34" charset="0"/>
            </a:endParaRPr>
          </a:p>
          <a:p>
            <a:endParaRPr lang="en-US" sz="3200" dirty="0">
              <a:latin typeface="Kokila" panose="020B0604020202020204" pitchFamily="34" charset="0"/>
              <a:cs typeface="Kokila" panose="020B0604020202020204" pitchFamily="34" charset="0"/>
            </a:endParaRPr>
          </a:p>
          <a:p>
            <a:pPr marL="45720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जैसे- उत्तर- सुखिया के पिता को सात दिनों के कारावास की सज़ा मिली ।  जेल से छूटने के बाद जब वह घर पहुँचे तो उन्होंने कुटिया को पुत्री सुखिया से रहित पाया क्योंकि महामारी में वह अपना जीवन खो चुकी थी । उसे देखने की लालसा में जब वह श्मशान पहुँचा तो उसने अपनी बेटी को राख की ढेरी के रूप में पाया ।</a:t>
            </a:r>
          </a:p>
          <a:p>
            <a:pPr algn="r"/>
            <a:r>
              <a:rPr lang="en-US" sz="3200" dirty="0">
                <a:latin typeface="Kokila" panose="020B0604020202020204" pitchFamily="34" charset="0"/>
                <a:cs typeface="Kokila" panose="020B0604020202020204" pitchFamily="34" charset="0"/>
              </a:rPr>
              <a:t>(</a:t>
            </a:r>
            <a:r>
              <a:rPr lang="hi-IN" sz="3200" dirty="0">
                <a:latin typeface="Kokila" panose="020B0604020202020204" pitchFamily="34" charset="0"/>
                <a:cs typeface="Kokila" panose="020B0604020202020204" pitchFamily="34" charset="0"/>
              </a:rPr>
              <a:t>क्रमश:...</a:t>
            </a:r>
            <a:r>
              <a:rPr lang="en-US" sz="3200" dirty="0">
                <a:latin typeface="Kokila" panose="020B0604020202020204" pitchFamily="34" charset="0"/>
                <a:cs typeface="Kokila" panose="020B0604020202020204" pitchFamily="34" charset="0"/>
              </a:rPr>
              <a:t>)</a:t>
            </a:r>
          </a:p>
        </p:txBody>
      </p:sp>
      <p:pic>
        <p:nvPicPr>
          <p:cNvPr id="2" name="Picture 1">
            <a:extLst>
              <a:ext uri="{FF2B5EF4-FFF2-40B4-BE49-F238E27FC236}">
                <a16:creationId xmlns:a16="http://schemas.microsoft.com/office/drawing/2014/main" id="{B986B41D-B53F-486B-AD73-0C2584E5EC0F}"/>
              </a:ext>
            </a:extLst>
          </p:cNvPr>
          <p:cNvPicPr>
            <a:picLocks noChangeAspect="1"/>
          </p:cNvPicPr>
          <p:nvPr/>
        </p:nvPicPr>
        <p:blipFill>
          <a:blip r:embed="rId2"/>
          <a:stretch>
            <a:fillRect/>
          </a:stretch>
        </p:blipFill>
        <p:spPr>
          <a:xfrm>
            <a:off x="343781" y="311746"/>
            <a:ext cx="2828789" cy="1761897"/>
          </a:xfrm>
          <a:prstGeom prst="rect">
            <a:avLst/>
          </a:prstGeom>
        </p:spPr>
      </p:pic>
      <p:pic>
        <p:nvPicPr>
          <p:cNvPr id="3" name="Picture 2">
            <a:extLst>
              <a:ext uri="{FF2B5EF4-FFF2-40B4-BE49-F238E27FC236}">
                <a16:creationId xmlns:a16="http://schemas.microsoft.com/office/drawing/2014/main" id="{DA54E36C-BD7D-41EA-A3B3-315DC7BB776B}"/>
              </a:ext>
            </a:extLst>
          </p:cNvPr>
          <p:cNvPicPr>
            <a:picLocks noChangeAspect="1"/>
          </p:cNvPicPr>
          <p:nvPr/>
        </p:nvPicPr>
        <p:blipFill>
          <a:blip r:embed="rId3"/>
          <a:stretch>
            <a:fillRect/>
          </a:stretch>
        </p:blipFill>
        <p:spPr>
          <a:xfrm>
            <a:off x="8408852" y="311746"/>
            <a:ext cx="3627434" cy="963251"/>
          </a:xfrm>
          <a:prstGeom prst="rect">
            <a:avLst/>
          </a:prstGeom>
        </p:spPr>
      </p:pic>
    </p:spTree>
    <p:extLst>
      <p:ext uri="{BB962C8B-B14F-4D97-AF65-F5344CB8AC3E}">
        <p14:creationId xmlns:p14="http://schemas.microsoft.com/office/powerpoint/2010/main" val="155054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wipe(left)">
                                      <p:cBhvr>
                                        <p:cTn id="21"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a:off x="159023" y="357806"/>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Rectangle 1">
            <a:extLst>
              <a:ext uri="{FF2B5EF4-FFF2-40B4-BE49-F238E27FC236}">
                <a16:creationId xmlns:a16="http://schemas.microsoft.com/office/drawing/2014/main" id="{46D15AE0-5FBA-4948-879A-A57D8CD6F645}"/>
              </a:ext>
            </a:extLst>
          </p:cNvPr>
          <p:cNvSpPr/>
          <p:nvPr/>
        </p:nvSpPr>
        <p:spPr>
          <a:xfrm>
            <a:off x="633572" y="1769016"/>
            <a:ext cx="12548172" cy="4462760"/>
          </a:xfrm>
          <a:prstGeom prst="rect">
            <a:avLst/>
          </a:prstGeom>
        </p:spPr>
        <p:txBody>
          <a:bodyPr wrap="square">
            <a:spAutoFit/>
          </a:bodyPr>
          <a:lstStyle/>
          <a:p>
            <a:pPr marR="1904365" algn="just">
              <a:lnSpc>
                <a:spcPct val="150000"/>
              </a:lnSpc>
            </a:pPr>
            <a:r>
              <a:rPr lang="hi-IN" sz="3200" dirty="0">
                <a:latin typeface="Kokila" panose="020B0604020202020204" pitchFamily="34" charset="0"/>
                <a:cs typeface="Kokila" panose="020B0604020202020204" pitchFamily="34" charset="0"/>
              </a:rPr>
              <a:t>प्र०</a:t>
            </a:r>
            <a:r>
              <a:rPr lang="en-US" sz="3200" dirty="0">
                <a:latin typeface="Kokila" panose="020B0604020202020204" pitchFamily="34" charset="0"/>
                <a:cs typeface="Kokila" panose="020B0604020202020204" pitchFamily="34" charset="0"/>
              </a:rPr>
              <a:t>1</a:t>
            </a:r>
            <a:r>
              <a:rPr lang="hi-IN" sz="3200" dirty="0">
                <a:latin typeface="Kokila" panose="020B0604020202020204" pitchFamily="34" charset="0"/>
                <a:cs typeface="Kokila" panose="020B0604020202020204" pitchFamily="34" charset="0"/>
              </a:rPr>
              <a:t>-जेल से छूटने के बाद सुखिया के पिता ने अपनी बेटी को किस रूप में पाया ?</a:t>
            </a:r>
          </a:p>
          <a:p>
            <a:pPr marR="1904365" algn="just">
              <a:lnSpc>
                <a:spcPct val="150000"/>
              </a:lnSpc>
            </a:pPr>
            <a:r>
              <a:rPr lang="hi-IN" sz="3200" dirty="0">
                <a:latin typeface="Kokila" panose="020B0604020202020204" pitchFamily="34" charset="0"/>
                <a:cs typeface="Kokila" panose="020B0604020202020204" pitchFamily="34" charset="0"/>
              </a:rPr>
              <a:t>प्र०</a:t>
            </a:r>
            <a:r>
              <a:rPr lang="en-US" sz="3200" dirty="0">
                <a:latin typeface="Kokila" panose="020B0604020202020204" pitchFamily="34" charset="0"/>
                <a:cs typeface="Kokila" panose="020B0604020202020204" pitchFamily="34" charset="0"/>
              </a:rPr>
              <a:t>2</a:t>
            </a:r>
            <a:r>
              <a:rPr lang="hi-IN" sz="3200" dirty="0">
                <a:latin typeface="Kokila" panose="020B0604020202020204" pitchFamily="34" charset="0"/>
                <a:cs typeface="Kokila" panose="020B0604020202020204" pitchFamily="34" charset="0"/>
              </a:rPr>
              <a:t>- सुखिया के पिता को कितने दिन की सज़ा मिली ? अपनी बेटी को वह गले क्यों नहीं लगा पाया ?</a:t>
            </a:r>
          </a:p>
          <a:p>
            <a:pPr marR="1904365" algn="just">
              <a:lnSpc>
                <a:spcPct val="150000"/>
              </a:lnSpc>
            </a:pPr>
            <a:r>
              <a:rPr lang="hi-IN" sz="3200" dirty="0">
                <a:latin typeface="Kokila" panose="020B0604020202020204" pitchFamily="34" charset="0"/>
                <a:cs typeface="Kokila" panose="020B0604020202020204" pitchFamily="34" charset="0"/>
              </a:rPr>
              <a:t>प्र०</a:t>
            </a:r>
            <a:r>
              <a:rPr lang="en-US" sz="3200" dirty="0">
                <a:latin typeface="Kokila" panose="020B0604020202020204" pitchFamily="34" charset="0"/>
                <a:cs typeface="Kokila" panose="020B0604020202020204" pitchFamily="34" charset="0"/>
              </a:rPr>
              <a:t>3</a:t>
            </a:r>
            <a:r>
              <a:rPr lang="hi-IN" sz="3200" dirty="0">
                <a:latin typeface="Kokila" panose="020B0604020202020204" pitchFamily="34" charset="0"/>
                <a:cs typeface="Kokila" panose="020B0604020202020204" pitchFamily="34" charset="0"/>
              </a:rPr>
              <a:t>- सुखिया के पिता की कुटिया खाली क्यों थी ? पिता अपनी कुटिया में कहाँ से लौट रहे थे ?</a:t>
            </a:r>
          </a:p>
          <a:p>
            <a:pPr marR="1904365" algn="just">
              <a:lnSpc>
                <a:spcPct val="150000"/>
              </a:lnSpc>
            </a:pPr>
            <a:r>
              <a:rPr lang="hi-IN" sz="3200" dirty="0">
                <a:latin typeface="Kokila" panose="020B0604020202020204" pitchFamily="34" charset="0"/>
                <a:cs typeface="Kokila" panose="020B0604020202020204" pitchFamily="34" charset="0"/>
              </a:rPr>
              <a:t>प्र०</a:t>
            </a:r>
            <a:r>
              <a:rPr lang="en-US" sz="3200" dirty="0">
                <a:latin typeface="Kokila" panose="020B0604020202020204" pitchFamily="34" charset="0"/>
                <a:cs typeface="Kokila" panose="020B0604020202020204" pitchFamily="34" charset="0"/>
              </a:rPr>
              <a:t>4</a:t>
            </a:r>
            <a:r>
              <a:rPr lang="hi-IN" sz="3200" dirty="0">
                <a:latin typeface="Kokila" panose="020B0604020202020204" pitchFamily="34" charset="0"/>
                <a:cs typeface="Kokila" panose="020B0604020202020204" pitchFamily="34" charset="0"/>
              </a:rPr>
              <a:t>- सुखिया के पिता अपनी बेटी को देखने कहाँ पहुँचे? वह उन्हें क्यों नहीं मिल पाई ?</a:t>
            </a:r>
          </a:p>
          <a:p>
            <a:pPr marR="1904365" algn="just">
              <a:lnSpc>
                <a:spcPct val="150000"/>
              </a:lnSpc>
            </a:pPr>
            <a:r>
              <a:rPr lang="hi-IN" sz="3200" dirty="0">
                <a:latin typeface="Kokila" panose="020B0604020202020204" pitchFamily="34" charset="0"/>
                <a:cs typeface="Kokila" panose="020B0604020202020204" pitchFamily="34" charset="0"/>
              </a:rPr>
              <a:t>प्रश्न</a:t>
            </a:r>
            <a:r>
              <a:rPr lang="en-US" sz="3200" dirty="0">
                <a:latin typeface="Kokila" panose="020B0604020202020204" pitchFamily="34" charset="0"/>
                <a:cs typeface="Kokila" panose="020B0604020202020204" pitchFamily="34" charset="0"/>
              </a:rPr>
              <a:t>5-</a:t>
            </a:r>
            <a:r>
              <a:rPr lang="hi-IN" sz="3200" dirty="0">
                <a:latin typeface="Kokila" panose="020B0604020202020204" pitchFamily="34" charset="0"/>
                <a:cs typeface="Kokila" panose="020B0604020202020204" pitchFamily="34" charset="0"/>
              </a:rPr>
              <a:t> सुखिया का पिता कहाँ से तथा कितने दिनों बाद लौट रहा था ? पुत्री के स्थान पर राख की ढेरी उसके हाथ में क्यों आई ?</a:t>
            </a:r>
            <a:endParaRPr lang="en-US" sz="3200" dirty="0">
              <a:latin typeface="Kokila" panose="020B0604020202020204" pitchFamily="34" charset="0"/>
              <a:cs typeface="Kokila" panose="020B0604020202020204" pitchFamily="34" charset="0"/>
            </a:endParaRPr>
          </a:p>
        </p:txBody>
      </p:sp>
      <p:pic>
        <p:nvPicPr>
          <p:cNvPr id="3" name="Picture 2">
            <a:extLst>
              <a:ext uri="{FF2B5EF4-FFF2-40B4-BE49-F238E27FC236}">
                <a16:creationId xmlns:a16="http://schemas.microsoft.com/office/drawing/2014/main" id="{320FCAF9-6C0E-4B66-8000-660C2AC5D8B8}"/>
              </a:ext>
            </a:extLst>
          </p:cNvPr>
          <p:cNvPicPr>
            <a:picLocks noChangeAspect="1"/>
          </p:cNvPicPr>
          <p:nvPr/>
        </p:nvPicPr>
        <p:blipFill>
          <a:blip r:embed="rId2"/>
          <a:stretch>
            <a:fillRect/>
          </a:stretch>
        </p:blipFill>
        <p:spPr>
          <a:xfrm>
            <a:off x="435774" y="397621"/>
            <a:ext cx="3578662" cy="1182727"/>
          </a:xfrm>
          <a:prstGeom prst="rect">
            <a:avLst/>
          </a:prstGeom>
        </p:spPr>
      </p:pic>
    </p:spTree>
    <p:extLst>
      <p:ext uri="{BB962C8B-B14F-4D97-AF65-F5344CB8AC3E}">
        <p14:creationId xmlns:p14="http://schemas.microsoft.com/office/powerpoint/2010/main" val="105465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47682" y="2103941"/>
            <a:ext cx="11159670" cy="4524315"/>
          </a:xfrm>
          <a:prstGeom prst="rect">
            <a:avLst/>
          </a:prstGeom>
        </p:spPr>
        <p:txBody>
          <a:bodyPr wrap="square">
            <a:spAutoFit/>
          </a:bodyPr>
          <a:lstStyle/>
          <a:p>
            <a:pPr marL="457200" indent="-457200">
              <a:buFont typeface="Wingdings" panose="05000000000000000000" pitchFamily="2" charset="2"/>
              <a:buChar char="Ø"/>
            </a:pPr>
            <a:r>
              <a:rPr lang="hi-IN" sz="3200" dirty="0">
                <a:latin typeface="Kokila" panose="020B0604020202020204" pitchFamily="34" charset="0"/>
                <a:cs typeface="Kokila" panose="020B0604020202020204" pitchFamily="34" charset="0"/>
              </a:rPr>
              <a:t>अमुक (</a:t>
            </a:r>
            <a:r>
              <a:rPr lang="en-US"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)एक समस्या है जिसे हल किया जाना चाहिए । उसे हल करने के लिए व्यावहारिक</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रचनात्मक या नवाचारी समाधानों की सूची पर विचार कीजिए ।</a:t>
            </a:r>
            <a:endParaRPr lang="en-US" sz="3200" dirty="0">
              <a:latin typeface="Kokila" panose="020B0604020202020204" pitchFamily="34" charset="0"/>
              <a:cs typeface="Kokila" panose="020B0604020202020204" pitchFamily="34" charset="0"/>
            </a:endParaRPr>
          </a:p>
          <a:p>
            <a:pPr marL="457200" lvl="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जैसे- स्वयं को झाँसी की रानी के स्थान पर रखकर देखिए तथा बताइए कि ऐसे में राज्य का त्याग करते या मुसीबतों का सामना करते या कोई बीच का रास्ता निकालते ? यदि बीच का रास्ता निकालते तो वह क्या होता ? विस्तारपूर्वक बताइए ।</a:t>
            </a:r>
            <a:endParaRPr lang="en-US" sz="3200" dirty="0">
              <a:latin typeface="Kokila" panose="020B0604020202020204" pitchFamily="34" charset="0"/>
              <a:cs typeface="Kokila" panose="020B0604020202020204" pitchFamily="34" charset="0"/>
            </a:endParaRPr>
          </a:p>
          <a:p>
            <a:pPr marL="457200" lvl="0" indent="-457200">
              <a:buFont typeface="Arial" panose="020B0604020202020204" pitchFamily="34" charset="0"/>
              <a:buChar char="•"/>
            </a:pPr>
            <a:r>
              <a:rPr lang="hi-IN" sz="3200" b="1" dirty="0">
                <a:latin typeface="Kokila" panose="020B0604020202020204" pitchFamily="34" charset="0"/>
                <a:cs typeface="Kokila" panose="020B0604020202020204" pitchFamily="34" charset="0"/>
              </a:rPr>
              <a:t>“मनुष्य मात्र बंधु है, यही बड़ा विवेक है” </a:t>
            </a:r>
            <a:r>
              <a:rPr lang="hi-IN" sz="3200" dirty="0">
                <a:latin typeface="Kokila" panose="020B0604020202020204" pitchFamily="34" charset="0"/>
                <a:cs typeface="Kokila" panose="020B0604020202020204" pitchFamily="34" charset="0"/>
              </a:rPr>
              <a:t>मैथिलीशरण गुप्त जी की इस  पंक्ति का संबंध   </a:t>
            </a:r>
          </a:p>
          <a:p>
            <a:pPr marL="457200" lvl="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कहानी </a:t>
            </a:r>
            <a:r>
              <a:rPr lang="hi-IN" sz="3200" b="1" dirty="0">
                <a:latin typeface="Kokila" panose="020B0604020202020204" pitchFamily="34" charset="0"/>
                <a:cs typeface="Kokila" panose="020B0604020202020204" pitchFamily="34" charset="0"/>
              </a:rPr>
              <a:t>“टोपी शुक्ला” </a:t>
            </a:r>
            <a:r>
              <a:rPr lang="hi-IN" sz="3200" dirty="0">
                <a:latin typeface="Kokila" panose="020B0604020202020204" pitchFamily="34" charset="0"/>
                <a:cs typeface="Kokila" panose="020B0604020202020204" pitchFamily="34" charset="0"/>
              </a:rPr>
              <a:t>के साथ स्थापित कीजिए तथा यह भी बताइए कि यदि हम सब एक ही  हैं तो जाति व धर्म के अनुसार क्यों एक-दूसरे से नफ़रत करते हैं ?</a:t>
            </a:r>
          </a:p>
          <a:p>
            <a:pPr marL="457200" lvl="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मिट्टी इनसान से ज़्यादा समझदार है, भोली है, संवेदनशील है । उदाहरण सहित स्पष्ट कीजिए ।</a:t>
            </a:r>
            <a:endParaRPr lang="en-US" sz="32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2A617E23-D265-4012-A238-E9E4677B4AB1}"/>
              </a:ext>
            </a:extLst>
          </p:cNvPr>
          <p:cNvPicPr>
            <a:picLocks noChangeAspect="1"/>
          </p:cNvPicPr>
          <p:nvPr/>
        </p:nvPicPr>
        <p:blipFill>
          <a:blip r:embed="rId2"/>
          <a:stretch>
            <a:fillRect/>
          </a:stretch>
        </p:blipFill>
        <p:spPr>
          <a:xfrm>
            <a:off x="267420" y="307240"/>
            <a:ext cx="3115326" cy="1755800"/>
          </a:xfrm>
          <a:prstGeom prst="rect">
            <a:avLst/>
          </a:prstGeom>
        </p:spPr>
      </p:pic>
      <p:pic>
        <p:nvPicPr>
          <p:cNvPr id="3" name="Picture 2">
            <a:extLst>
              <a:ext uri="{FF2B5EF4-FFF2-40B4-BE49-F238E27FC236}">
                <a16:creationId xmlns:a16="http://schemas.microsoft.com/office/drawing/2014/main" id="{1FB94C6C-3EA3-469C-9D9D-614702F6C82D}"/>
              </a:ext>
            </a:extLst>
          </p:cNvPr>
          <p:cNvPicPr>
            <a:picLocks noChangeAspect="1"/>
          </p:cNvPicPr>
          <p:nvPr/>
        </p:nvPicPr>
        <p:blipFill>
          <a:blip r:embed="rId3"/>
          <a:stretch>
            <a:fillRect/>
          </a:stretch>
        </p:blipFill>
        <p:spPr>
          <a:xfrm>
            <a:off x="8179918" y="393745"/>
            <a:ext cx="3627434" cy="963251"/>
          </a:xfrm>
          <a:prstGeom prst="rect">
            <a:avLst/>
          </a:prstGeom>
        </p:spPr>
      </p:pic>
    </p:spTree>
    <p:extLst>
      <p:ext uri="{BB962C8B-B14F-4D97-AF65-F5344CB8AC3E}">
        <p14:creationId xmlns:p14="http://schemas.microsoft.com/office/powerpoint/2010/main" val="40940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wipe(left)">
                                      <p:cBhvr>
                                        <p:cTn id="21" dur="500"/>
                                        <p:tgtEl>
                                          <p:spTgt spid="1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animEffect transition="in" filter="wipe(left)">
                                      <p:cBhvr>
                                        <p:cTn id="26" dur="500"/>
                                        <p:tgtEl>
                                          <p:spTgt spid="1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animEffect transition="in" filter="wipe(left)">
                                      <p:cBhvr>
                                        <p:cTn id="31"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47682" y="2103941"/>
            <a:ext cx="7909909" cy="4524315"/>
          </a:xfrm>
          <a:prstGeom prst="rect">
            <a:avLst/>
          </a:prstGeom>
        </p:spPr>
        <p:txBody>
          <a:bodyPr wrap="square">
            <a:spAutoFit/>
          </a:bodyPr>
          <a:lstStyle/>
          <a:p>
            <a:pPr marL="457200" indent="-457200">
              <a:buFont typeface="Wingdings" panose="05000000000000000000" pitchFamily="2" charset="2"/>
              <a:buChar char="Ø"/>
            </a:pPr>
            <a:r>
              <a:rPr lang="hi-IN" sz="3200" dirty="0">
                <a:latin typeface="Kokila" panose="020B0604020202020204" pitchFamily="34" charset="0"/>
                <a:cs typeface="Kokila" panose="020B0604020202020204" pitchFamily="34" charset="0"/>
              </a:rPr>
              <a:t>नवीन वस्तु का निर्माण/खोज/परिणाम</a:t>
            </a:r>
            <a:endParaRPr lang="en-US" sz="3200" dirty="0">
              <a:latin typeface="Kokila" panose="020B0604020202020204" pitchFamily="34" charset="0"/>
              <a:cs typeface="Kokila" panose="020B0604020202020204" pitchFamily="34" charset="0"/>
            </a:endParaRPr>
          </a:p>
          <a:p>
            <a:pPr marL="45720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जैसे- लक्ष्मीबाई के समय में अधिक लड़कियाँ वीरांगना नहीं हुईं क्योंकि लड़ना उनका काम नहीं माना जाता था ।भारत में अब स्त्रियों की क्या स्थिति है ?</a:t>
            </a:r>
            <a:endParaRPr lang="en-US" sz="3200" dirty="0">
              <a:latin typeface="Kokila" panose="020B0604020202020204" pitchFamily="34" charset="0"/>
              <a:cs typeface="Kokila" panose="020B0604020202020204" pitchFamily="34" charset="0"/>
            </a:endParaRPr>
          </a:p>
          <a:p>
            <a:pPr marL="45720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गाँवों में पंचायतों का निर्णय सदा ही न्याय संगत हो, इसके लिए क्या उपाय खोजे जा सकते हैं ? </a:t>
            </a:r>
            <a:endParaRPr lang="en-US" sz="3200" dirty="0">
              <a:latin typeface="Kokila" panose="020B0604020202020204" pitchFamily="34" charset="0"/>
              <a:cs typeface="Kokila" panose="020B0604020202020204" pitchFamily="34" charset="0"/>
            </a:endParaRPr>
          </a:p>
          <a:p>
            <a:pPr marL="45720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भारतीय न्याय प्रणाली का इतिहास खोजिए अथवा अशोक और मुग़ल साम्राज्य की न्याय प्रणाली या युद्ध प्रणाली के विषय में खोज कीजिए ।</a:t>
            </a:r>
            <a:endParaRPr lang="en-US" sz="3200" dirty="0">
              <a:latin typeface="Kokila" panose="020B0604020202020204" pitchFamily="34" charset="0"/>
              <a:cs typeface="Kokila" panose="020B0604020202020204" pitchFamily="34" charset="0"/>
            </a:endParaRPr>
          </a:p>
          <a:p>
            <a:pPr marL="457200" indent="-457200">
              <a:buFont typeface="Arial" panose="020B0604020202020204" pitchFamily="34" charset="0"/>
              <a:buChar char="•"/>
            </a:pPr>
            <a:r>
              <a:rPr lang="hi-IN" sz="3200" dirty="0">
                <a:latin typeface="Kokila" panose="020B0604020202020204" pitchFamily="34" charset="0"/>
                <a:cs typeface="Kokila" panose="020B0604020202020204" pitchFamily="34" charset="0"/>
              </a:rPr>
              <a:t>मिट्टी में सदाचार के गुण की खोज कीजिए ।</a:t>
            </a:r>
            <a:endParaRPr lang="en-US" sz="3200" dirty="0">
              <a:latin typeface="Kokila" panose="020B0604020202020204" pitchFamily="34" charset="0"/>
              <a:cs typeface="Kokila" panose="020B0604020202020204" pitchFamily="34" charset="0"/>
            </a:endParaRPr>
          </a:p>
        </p:txBody>
      </p:sp>
      <p:pic>
        <p:nvPicPr>
          <p:cNvPr id="24578" name="Picture 2" descr="Boy looking through a magnifying glass Royalty Free Vector">
            <a:extLst>
              <a:ext uri="{FF2B5EF4-FFF2-40B4-BE49-F238E27FC236}">
                <a16:creationId xmlns:a16="http://schemas.microsoft.com/office/drawing/2014/main" id="{66EEB120-C7FF-420B-9CB8-FF761733894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162" l="0" r="99800">
                        <a14:backgroundMark x1="6400" y1="8966" x2="57900" y2="6102"/>
                        <a14:backgroundMark x1="2200" y1="55791" x2="5700" y2="83811"/>
                        <a14:backgroundMark x1="51700" y1="88543" x2="67300" y2="84309"/>
                        <a14:backgroundMark x1="48900" y1="87920" x2="32900" y2="88169"/>
                        <a14:backgroundMark x1="30300" y1="88418" x2="18400" y2="89166"/>
                        <a14:backgroundMark x1="18300" y1="89166" x2="12700" y2="89041"/>
                        <a14:backgroundMark x1="90800" y1="84184" x2="98300" y2="37360"/>
                        <a14:backgroundMark x1="85900" y1="47821" x2="85900" y2="47821"/>
                        <a14:backgroundMark x1="97900" y1="3487" x2="97800" y2="3487"/>
                      </a14:backgroundRemoval>
                    </a14:imgEffect>
                  </a14:imgLayer>
                </a14:imgProps>
              </a:ext>
              <a:ext uri="{28A0092B-C50C-407E-A947-70E740481C1C}">
                <a14:useLocalDpi xmlns:a14="http://schemas.microsoft.com/office/drawing/2010/main" val="0"/>
              </a:ext>
            </a:extLst>
          </a:blip>
          <a:srcRect l="1" r="347" b="9855"/>
          <a:stretch/>
        </p:blipFill>
        <p:spPr bwMode="auto">
          <a:xfrm>
            <a:off x="8428382" y="2063040"/>
            <a:ext cx="3456249" cy="41977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00EFC5C-E2E0-4D36-AEC6-4DC8E338C0AF}"/>
              </a:ext>
            </a:extLst>
          </p:cNvPr>
          <p:cNvPicPr>
            <a:picLocks noChangeAspect="1"/>
          </p:cNvPicPr>
          <p:nvPr/>
        </p:nvPicPr>
        <p:blipFill>
          <a:blip r:embed="rId4"/>
          <a:stretch>
            <a:fillRect/>
          </a:stretch>
        </p:blipFill>
        <p:spPr>
          <a:xfrm>
            <a:off x="380053" y="221810"/>
            <a:ext cx="3371380" cy="1755800"/>
          </a:xfrm>
          <a:prstGeom prst="rect">
            <a:avLst/>
          </a:prstGeom>
        </p:spPr>
      </p:pic>
      <p:pic>
        <p:nvPicPr>
          <p:cNvPr id="3" name="Picture 2">
            <a:extLst>
              <a:ext uri="{FF2B5EF4-FFF2-40B4-BE49-F238E27FC236}">
                <a16:creationId xmlns:a16="http://schemas.microsoft.com/office/drawing/2014/main" id="{894BD13F-76E8-4220-892D-68A695A94684}"/>
              </a:ext>
            </a:extLst>
          </p:cNvPr>
          <p:cNvPicPr>
            <a:picLocks noChangeAspect="1"/>
          </p:cNvPicPr>
          <p:nvPr/>
        </p:nvPicPr>
        <p:blipFill>
          <a:blip r:embed="rId5"/>
          <a:stretch>
            <a:fillRect/>
          </a:stretch>
        </p:blipFill>
        <p:spPr>
          <a:xfrm>
            <a:off x="8269523" y="355775"/>
            <a:ext cx="3645724" cy="963251"/>
          </a:xfrm>
          <a:prstGeom prst="rect">
            <a:avLst/>
          </a:prstGeom>
        </p:spPr>
      </p:pic>
    </p:spTree>
    <p:extLst>
      <p:ext uri="{BB962C8B-B14F-4D97-AF65-F5344CB8AC3E}">
        <p14:creationId xmlns:p14="http://schemas.microsoft.com/office/powerpoint/2010/main" val="33825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wipe(left)">
                                      <p:cBhvr>
                                        <p:cTn id="21" dur="500"/>
                                        <p:tgtEl>
                                          <p:spTgt spid="1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animEffect transition="in" filter="wipe(left)">
                                      <p:cBhvr>
                                        <p:cTn id="26" dur="500"/>
                                        <p:tgtEl>
                                          <p:spTgt spid="1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animEffect transition="in" filter="wipe(left)">
                                      <p:cBhvr>
                                        <p:cTn id="31"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47682" y="2103941"/>
            <a:ext cx="7006565" cy="4031873"/>
          </a:xfrm>
          <a:prstGeom prst="rect">
            <a:avLst/>
          </a:prstGeom>
        </p:spPr>
        <p:txBody>
          <a:bodyPr wrap="square">
            <a:spAutoFit/>
          </a:bodyPr>
          <a:lstStyle/>
          <a:p>
            <a:pPr marL="457200" indent="-457200" algn="just">
              <a:buFont typeface="Wingdings" panose="05000000000000000000" pitchFamily="2" charset="2"/>
              <a:buChar char="Ø"/>
            </a:pPr>
            <a:r>
              <a:rPr lang="hi-IN" sz="3200" dirty="0">
                <a:latin typeface="Kokila" panose="020B0604020202020204" pitchFamily="34" charset="0"/>
                <a:cs typeface="Kokila" panose="020B0604020202020204" pitchFamily="34" charset="0"/>
              </a:rPr>
              <a:t>एक कथन विद्यार्थियों के समक्ष प्रस्तुत कीजिए जिसपर सामान्यत: न ही विवाद किया जा सके और न की प्रश्नचिह्न लगाया जा सके। फिर इस स्थिति से निपटने के अन्य तरीके ढूँढ़कर विद्यार्थी "दीवार को तोड़ने" का प्रयास करेंगे।</a:t>
            </a:r>
          </a:p>
          <a:p>
            <a:pPr algn="just"/>
            <a:endParaRPr lang="en-US" sz="3200" dirty="0">
              <a:latin typeface="Kokila" panose="020B0604020202020204" pitchFamily="34" charset="0"/>
              <a:cs typeface="Kokila" panose="020B0604020202020204" pitchFamily="34" charset="0"/>
            </a:endParaRPr>
          </a:p>
          <a:p>
            <a:pPr marL="45720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जैसे- </a:t>
            </a:r>
            <a:r>
              <a:rPr lang="hi-IN" sz="3200" b="1" dirty="0">
                <a:latin typeface="Kokila" panose="020B0604020202020204" pitchFamily="34" charset="0"/>
                <a:cs typeface="Kokila" panose="020B0604020202020204" pitchFamily="34" charset="0"/>
              </a:rPr>
              <a:t>मनुष्य मात्र बंधु है, यही बड़ा विवेक है</a:t>
            </a:r>
            <a:r>
              <a:rPr lang="hi-IN" sz="3200" dirty="0">
                <a:latin typeface="Kokila" panose="020B0604020202020204" pitchFamily="34" charset="0"/>
                <a:cs typeface="Kokila" panose="020B0604020202020204" pitchFamily="34" charset="0"/>
              </a:rPr>
              <a:t>- किंतु इस बंधुत्व की भावना समाज से लगभग समाप्त होती जा रही है । इस भावना का विकास वर्तमान समय में कैसे किया जा सकता है ?</a:t>
            </a:r>
            <a:endParaRPr lang="en-US" sz="32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FFC49EE6-7D77-4786-8346-C895852361A4}"/>
              </a:ext>
            </a:extLst>
          </p:cNvPr>
          <p:cNvPicPr>
            <a:picLocks noChangeAspect="1"/>
          </p:cNvPicPr>
          <p:nvPr/>
        </p:nvPicPr>
        <p:blipFill rotWithShape="1">
          <a:blip r:embed="rId2"/>
          <a:srcRect t="16355" r="16428" b="15942"/>
          <a:stretch/>
        </p:blipFill>
        <p:spPr>
          <a:xfrm>
            <a:off x="7795124" y="1727830"/>
            <a:ext cx="4100286" cy="4643154"/>
          </a:xfrm>
          <a:prstGeom prst="rect">
            <a:avLst/>
          </a:prstGeom>
        </p:spPr>
      </p:pic>
      <p:pic>
        <p:nvPicPr>
          <p:cNvPr id="3" name="Picture 2">
            <a:extLst>
              <a:ext uri="{FF2B5EF4-FFF2-40B4-BE49-F238E27FC236}">
                <a16:creationId xmlns:a16="http://schemas.microsoft.com/office/drawing/2014/main" id="{C3EDD5D2-67E6-446A-B8C0-AFE02211686F}"/>
              </a:ext>
            </a:extLst>
          </p:cNvPr>
          <p:cNvPicPr>
            <a:picLocks noChangeAspect="1"/>
          </p:cNvPicPr>
          <p:nvPr/>
        </p:nvPicPr>
        <p:blipFill>
          <a:blip r:embed="rId3"/>
          <a:stretch>
            <a:fillRect/>
          </a:stretch>
        </p:blipFill>
        <p:spPr>
          <a:xfrm>
            <a:off x="296590" y="268492"/>
            <a:ext cx="2883658" cy="1755800"/>
          </a:xfrm>
          <a:prstGeom prst="rect">
            <a:avLst/>
          </a:prstGeom>
        </p:spPr>
      </p:pic>
      <p:pic>
        <p:nvPicPr>
          <p:cNvPr id="4" name="Picture 3">
            <a:extLst>
              <a:ext uri="{FF2B5EF4-FFF2-40B4-BE49-F238E27FC236}">
                <a16:creationId xmlns:a16="http://schemas.microsoft.com/office/drawing/2014/main" id="{DD6D0B34-3C19-4179-9938-450792AF5646}"/>
              </a:ext>
            </a:extLst>
          </p:cNvPr>
          <p:cNvPicPr>
            <a:picLocks noChangeAspect="1"/>
          </p:cNvPicPr>
          <p:nvPr/>
        </p:nvPicPr>
        <p:blipFill>
          <a:blip r:embed="rId4"/>
          <a:stretch>
            <a:fillRect/>
          </a:stretch>
        </p:blipFill>
        <p:spPr>
          <a:xfrm>
            <a:off x="8080511" y="378530"/>
            <a:ext cx="3615241" cy="963251"/>
          </a:xfrm>
          <a:prstGeom prst="rect">
            <a:avLst/>
          </a:prstGeom>
        </p:spPr>
      </p:pic>
    </p:spTree>
    <p:extLst>
      <p:ext uri="{BB962C8B-B14F-4D97-AF65-F5344CB8AC3E}">
        <p14:creationId xmlns:p14="http://schemas.microsoft.com/office/powerpoint/2010/main" val="14130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7E0A6E6-74B0-4C1A-A97C-D9784483073A}"/>
              </a:ext>
            </a:extLst>
          </p:cNvPr>
          <p:cNvPicPr>
            <a:picLocks noGrp="1" noChangeAspect="1"/>
          </p:cNvPicPr>
          <p:nvPr>
            <p:ph type="pic" sz="quarter" idx="10"/>
          </p:nvPr>
        </p:nvPicPr>
        <p:blipFill>
          <a:blip r:embed="rId3">
            <a:lum bright="70000" contrast="-70000"/>
            <a:extLst>
              <a:ext uri="{28A0092B-C50C-407E-A947-70E740481C1C}">
                <a14:useLocalDpi xmlns:a14="http://schemas.microsoft.com/office/drawing/2010/main" val="0"/>
              </a:ext>
            </a:extLst>
          </a:blip>
          <a:srcRect l="6250" r="6250"/>
          <a:stretch>
            <a:fillRect/>
          </a:stretch>
        </p:blipFill>
        <p:spPr>
          <a:xfrm>
            <a:off x="5614828" y="974952"/>
            <a:ext cx="6387986" cy="5305661"/>
          </a:xfrm>
          <a:prstGeom prst="rect">
            <a:avLst/>
          </a:prstGeom>
          <a:ln>
            <a:noFill/>
          </a:ln>
          <a:effectLst>
            <a:softEdge rad="112500"/>
          </a:effectLst>
        </p:spPr>
      </p:pic>
      <p:pic>
        <p:nvPicPr>
          <p:cNvPr id="2050" name="Picture 2" descr="Intellect Key Vector Mesh Wire Frame Model And Triangle Mosaic ...">
            <a:extLst>
              <a:ext uri="{FF2B5EF4-FFF2-40B4-BE49-F238E27FC236}">
                <a16:creationId xmlns:a16="http://schemas.microsoft.com/office/drawing/2014/main" id="{72B303EA-EDAB-4DE7-8587-A1DC74CB46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043"/>
          <a:stretch/>
        </p:blipFill>
        <p:spPr bwMode="auto">
          <a:xfrm>
            <a:off x="1069333" y="1189925"/>
            <a:ext cx="4545495" cy="43545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D25FF40-11FF-48F4-876F-D49713C38A0E}"/>
              </a:ext>
            </a:extLst>
          </p:cNvPr>
          <p:cNvSpPr/>
          <p:nvPr/>
        </p:nvSpPr>
        <p:spPr>
          <a:xfrm>
            <a:off x="5804012" y="1"/>
            <a:ext cx="6387987" cy="6858000"/>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BFDE236-E520-4E6E-B0DB-87D7DD1E8F42}"/>
              </a:ext>
            </a:extLst>
          </p:cNvPr>
          <p:cNvPicPr>
            <a:picLocks noChangeAspect="1"/>
          </p:cNvPicPr>
          <p:nvPr/>
        </p:nvPicPr>
        <p:blipFill>
          <a:blip r:embed="rId5"/>
          <a:stretch>
            <a:fillRect/>
          </a:stretch>
        </p:blipFill>
        <p:spPr>
          <a:xfrm>
            <a:off x="5747969" y="237170"/>
            <a:ext cx="6444031" cy="6620830"/>
          </a:xfrm>
          <a:prstGeom prst="rect">
            <a:avLst/>
          </a:prstGeom>
        </p:spPr>
      </p:pic>
    </p:spTree>
    <p:extLst>
      <p:ext uri="{BB962C8B-B14F-4D97-AF65-F5344CB8AC3E}">
        <p14:creationId xmlns:p14="http://schemas.microsoft.com/office/powerpoint/2010/main" val="314851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4" name="Picture 2" descr="Classroom | Free Vectors, Stock Photos &amp; PSD">
            <a:extLst>
              <a:ext uri="{FF2B5EF4-FFF2-40B4-BE49-F238E27FC236}">
                <a16:creationId xmlns:a16="http://schemas.microsoft.com/office/drawing/2014/main" id="{FF129B29-4E7C-4D81-91A7-534455171D97}"/>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170458" y="1748902"/>
            <a:ext cx="7400924" cy="4516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47680" y="2103941"/>
            <a:ext cx="10991041" cy="4031873"/>
          </a:xfrm>
          <a:prstGeom prst="rect">
            <a:avLst/>
          </a:prstGeom>
        </p:spPr>
        <p:txBody>
          <a:bodyPr wrap="square">
            <a:spAutoFit/>
          </a:bodyPr>
          <a:lstStyle/>
          <a:p>
            <a:pPr marL="457200" indent="-457200" algn="just">
              <a:buFont typeface="Wingdings" panose="05000000000000000000" pitchFamily="2" charset="2"/>
              <a:buChar char="Ø"/>
            </a:pPr>
            <a:r>
              <a:rPr lang="hi-IN" sz="3200" dirty="0">
                <a:latin typeface="Kokila" panose="020B0604020202020204" pitchFamily="34" charset="0"/>
                <a:cs typeface="Kokila" panose="020B0604020202020204" pitchFamily="34" charset="0"/>
              </a:rPr>
              <a:t>अमुक (</a:t>
            </a:r>
            <a:r>
              <a:rPr lang="en-US"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)का निर्माण कीजिए और उसकी सामग्री की सूची तैयार कीजिए। (यह एक समस्या-समाधान गतिविधि है जो दैनिक जीवन के कार्यों को सीमित सामग्री के उपयोग से करने की महत्ता प्रकट करती है।)</a:t>
            </a:r>
            <a:endParaRPr lang="en-US" sz="3200" dirty="0">
              <a:latin typeface="Kokila" panose="020B0604020202020204" pitchFamily="34" charset="0"/>
              <a:cs typeface="Kokila" panose="020B0604020202020204" pitchFamily="34" charset="0"/>
            </a:endParaRPr>
          </a:p>
          <a:p>
            <a:pPr marL="457200" indent="-457200" algn="just">
              <a:buFont typeface="Wingdings" panose="05000000000000000000" pitchFamily="2" charset="2"/>
              <a:buChar char="Ø"/>
              <a:tabLst>
                <a:tab pos="6519863" algn="l"/>
              </a:tabLst>
            </a:pPr>
            <a:endParaRPr lang="en-US" sz="3200" dirty="0">
              <a:latin typeface="Kokila" panose="020B0604020202020204" pitchFamily="34" charset="0"/>
              <a:cs typeface="Kokila" panose="020B0604020202020204" pitchFamily="34" charset="0"/>
            </a:endParaRPr>
          </a:p>
          <a:p>
            <a:pPr marL="457200" lvl="0" indent="-457200" algn="just">
              <a:buFont typeface="Arial" panose="020B0604020202020204" pitchFamily="34" charset="0"/>
              <a:buChar char="•"/>
            </a:pPr>
            <a:r>
              <a:rPr lang="en-US" sz="3200" dirty="0" err="1">
                <a:latin typeface="Kokila" panose="020B0604020202020204" pitchFamily="34" charset="0"/>
                <a:cs typeface="Kokila" panose="020B0604020202020204" pitchFamily="34" charset="0"/>
              </a:rPr>
              <a:t>जैसे-अंग्रेज़ों</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अपनी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नीतियों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अपना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शस्त्र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बनाया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आप</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एक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ऐसी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निर्माण</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कीजिए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जिसका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उपयोग</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भारतीय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अंग्रेज़ों</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अपना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बचाव</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करते</a:t>
            </a:r>
            <a:r>
              <a:rPr lang="en-US" sz="3200" dirty="0">
                <a:latin typeface="Kokila" panose="020B0604020202020204" pitchFamily="34" charset="0"/>
                <a:cs typeface="Kokila" panose="020B0604020202020204" pitchFamily="34" charset="0"/>
              </a:rPr>
              <a:t> ।</a:t>
            </a:r>
          </a:p>
          <a:p>
            <a:pPr marL="457200" lvl="0" indent="-457200" algn="just">
              <a:buFont typeface="Arial" panose="020B0604020202020204" pitchFamily="34" charset="0"/>
              <a:buChar char="•"/>
            </a:pPr>
            <a:r>
              <a:rPr lang="en-US" sz="3200" dirty="0" err="1">
                <a:latin typeface="Kokila" panose="020B0604020202020204" pitchFamily="34" charset="0"/>
                <a:cs typeface="Kokila" panose="020B0604020202020204" pitchFamily="34" charset="0"/>
              </a:rPr>
              <a:t>क्या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आप</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केवल</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न्याय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तथा</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सत्य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आधार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एक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नज़रिए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निर्माण</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सकते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 </a:t>
            </a:r>
            <a:r>
              <a:rPr lang="en-US" sz="3200" dirty="0" err="1">
                <a:latin typeface="Kokila" panose="020B0604020202020204" pitchFamily="34" charset="0"/>
                <a:cs typeface="Kokila" panose="020B0604020202020204" pitchFamily="34" charset="0"/>
              </a:rPr>
              <a:t>उस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निर्माण</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प्रक्रिया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अपने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शब्दों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में</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लिखिए</a:t>
            </a:r>
            <a:r>
              <a:rPr lang="en-US" sz="3200" dirty="0">
                <a:latin typeface="Kokila" panose="020B0604020202020204" pitchFamily="34" charset="0"/>
                <a:cs typeface="Kokila" panose="020B0604020202020204" pitchFamily="34" charset="0"/>
              </a:rPr>
              <a:t> ।</a:t>
            </a:r>
          </a:p>
        </p:txBody>
      </p:sp>
      <p:pic>
        <p:nvPicPr>
          <p:cNvPr id="2" name="Picture 1">
            <a:extLst>
              <a:ext uri="{FF2B5EF4-FFF2-40B4-BE49-F238E27FC236}">
                <a16:creationId xmlns:a16="http://schemas.microsoft.com/office/drawing/2014/main" id="{AA857AF0-9FAD-41D3-9794-10EB740E21E0}"/>
              </a:ext>
            </a:extLst>
          </p:cNvPr>
          <p:cNvPicPr>
            <a:picLocks noChangeAspect="1"/>
          </p:cNvPicPr>
          <p:nvPr/>
        </p:nvPicPr>
        <p:blipFill>
          <a:blip r:embed="rId3"/>
          <a:stretch>
            <a:fillRect/>
          </a:stretch>
        </p:blipFill>
        <p:spPr>
          <a:xfrm>
            <a:off x="462168" y="218834"/>
            <a:ext cx="2828789" cy="1755800"/>
          </a:xfrm>
          <a:prstGeom prst="rect">
            <a:avLst/>
          </a:prstGeom>
        </p:spPr>
      </p:pic>
      <p:pic>
        <p:nvPicPr>
          <p:cNvPr id="3" name="Picture 2">
            <a:extLst>
              <a:ext uri="{FF2B5EF4-FFF2-40B4-BE49-F238E27FC236}">
                <a16:creationId xmlns:a16="http://schemas.microsoft.com/office/drawing/2014/main" id="{4BB0AA64-1CC7-4766-8614-009F92C634CC}"/>
              </a:ext>
            </a:extLst>
          </p:cNvPr>
          <p:cNvPicPr>
            <a:picLocks noChangeAspect="1"/>
          </p:cNvPicPr>
          <p:nvPr/>
        </p:nvPicPr>
        <p:blipFill>
          <a:blip r:embed="rId4"/>
          <a:stretch>
            <a:fillRect/>
          </a:stretch>
        </p:blipFill>
        <p:spPr>
          <a:xfrm>
            <a:off x="8427141" y="381615"/>
            <a:ext cx="3609145" cy="963251"/>
          </a:xfrm>
          <a:prstGeom prst="rect">
            <a:avLst/>
          </a:prstGeom>
        </p:spPr>
      </p:pic>
    </p:spTree>
    <p:extLst>
      <p:ext uri="{BB962C8B-B14F-4D97-AF65-F5344CB8AC3E}">
        <p14:creationId xmlns:p14="http://schemas.microsoft.com/office/powerpoint/2010/main" val="17383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wipe(left)">
                                      <p:cBhvr>
                                        <p:cTn id="21"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47680" y="2103941"/>
            <a:ext cx="7552103" cy="4524315"/>
          </a:xfrm>
          <a:prstGeom prst="rect">
            <a:avLst/>
          </a:prstGeom>
        </p:spPr>
        <p:txBody>
          <a:bodyPr wrap="square">
            <a:spAutoFit/>
          </a:bodyPr>
          <a:lstStyle/>
          <a:p>
            <a:pPr marL="457200" indent="-457200" algn="just">
              <a:buFont typeface="Wingdings" panose="05000000000000000000" pitchFamily="2" charset="2"/>
              <a:buChar char="Ø"/>
            </a:pPr>
            <a:r>
              <a:rPr lang="hi-IN" sz="3200" dirty="0">
                <a:latin typeface="Kokila" panose="020B0604020202020204" pitchFamily="34" charset="0"/>
                <a:cs typeface="Kokila" panose="020B0604020202020204" pitchFamily="34" charset="0"/>
              </a:rPr>
              <a:t>विद्यार्थियों द्वारा दल में कई भिन्न वस्तुओं की विशेषताओं पर विचार करके उससे संबंधित समस्या का हल तैयार करना ।(यह एक सामूहिक गतिविधि के अंतर्गत होगा )</a:t>
            </a:r>
            <a:endParaRPr lang="en-US" sz="3200" dirty="0">
              <a:latin typeface="Kokila" panose="020B0604020202020204" pitchFamily="34" charset="0"/>
              <a:cs typeface="Kokila" panose="020B0604020202020204" pitchFamily="34" charset="0"/>
            </a:endParaRPr>
          </a:p>
          <a:p>
            <a:pPr marL="457200" lvl="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जैसे-अलगू द्वारा दोस्ती की खातिर फ़ैसला देने का क्या परिणाम होता ?</a:t>
            </a:r>
            <a:endParaRPr lang="en-US" sz="3200" dirty="0">
              <a:latin typeface="Kokila" panose="020B0604020202020204" pitchFamily="34" charset="0"/>
              <a:cs typeface="Kokila" panose="020B0604020202020204" pitchFamily="34" charset="0"/>
            </a:endParaRPr>
          </a:p>
          <a:p>
            <a:pPr marL="457200" lvl="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खाला की जीवन पर्यंत नाराज़गी जुम्मन के जीवन में क्या बदलाव लाती ?</a:t>
            </a:r>
            <a:endParaRPr lang="en-US" sz="3200" dirty="0">
              <a:latin typeface="Kokila" panose="020B0604020202020204" pitchFamily="34" charset="0"/>
              <a:cs typeface="Kokila" panose="020B0604020202020204" pitchFamily="34" charset="0"/>
            </a:endParaRPr>
          </a:p>
          <a:p>
            <a:pPr marL="457200" lvl="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उपरोक्त समस्या का एक समाधान निकालिए जिससे साँप भी मर जाए और लाठी भी न टूटे ।</a:t>
            </a:r>
            <a:endParaRPr lang="en-US" sz="3200" dirty="0">
              <a:latin typeface="Kokila" panose="020B0604020202020204" pitchFamily="34" charset="0"/>
              <a:cs typeface="Kokila" panose="020B0604020202020204" pitchFamily="34" charset="0"/>
            </a:endParaRPr>
          </a:p>
        </p:txBody>
      </p:sp>
      <p:pic>
        <p:nvPicPr>
          <p:cNvPr id="30722" name="Picture 2" descr="TEMS Investigation 22.1 5g network testing network rollout dynamic ...">
            <a:extLst>
              <a:ext uri="{FF2B5EF4-FFF2-40B4-BE49-F238E27FC236}">
                <a16:creationId xmlns:a16="http://schemas.microsoft.com/office/drawing/2014/main" id="{F267E577-2EE5-4DAB-AE2D-4FC5951CB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528" y="1865454"/>
            <a:ext cx="3145304" cy="20654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EMS Investigation 22.1 5g network testing network rollout dynamic ...">
            <a:extLst>
              <a:ext uri="{FF2B5EF4-FFF2-40B4-BE49-F238E27FC236}">
                <a16:creationId xmlns:a16="http://schemas.microsoft.com/office/drawing/2014/main" id="{9A407A73-3ADF-4DC6-A6A7-5E53482CC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642271" y="4035498"/>
            <a:ext cx="3145304" cy="2065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B7EF266-7598-43B9-B850-678C971B5A9B}"/>
              </a:ext>
            </a:extLst>
          </p:cNvPr>
          <p:cNvPicPr>
            <a:picLocks noChangeAspect="1"/>
          </p:cNvPicPr>
          <p:nvPr/>
        </p:nvPicPr>
        <p:blipFill>
          <a:blip r:embed="rId3"/>
          <a:stretch>
            <a:fillRect/>
          </a:stretch>
        </p:blipFill>
        <p:spPr>
          <a:xfrm>
            <a:off x="462168" y="311746"/>
            <a:ext cx="3712786" cy="1761897"/>
          </a:xfrm>
          <a:prstGeom prst="rect">
            <a:avLst/>
          </a:prstGeom>
        </p:spPr>
      </p:pic>
      <p:pic>
        <p:nvPicPr>
          <p:cNvPr id="3" name="Picture 2">
            <a:extLst>
              <a:ext uri="{FF2B5EF4-FFF2-40B4-BE49-F238E27FC236}">
                <a16:creationId xmlns:a16="http://schemas.microsoft.com/office/drawing/2014/main" id="{B7AB4226-7EBE-40CF-BAB0-6BC5241FCEB3}"/>
              </a:ext>
            </a:extLst>
          </p:cNvPr>
          <p:cNvPicPr>
            <a:picLocks noChangeAspect="1"/>
          </p:cNvPicPr>
          <p:nvPr/>
        </p:nvPicPr>
        <p:blipFill>
          <a:blip r:embed="rId4"/>
          <a:stretch>
            <a:fillRect/>
          </a:stretch>
        </p:blipFill>
        <p:spPr>
          <a:xfrm>
            <a:off x="8250778" y="321738"/>
            <a:ext cx="3615241" cy="963251"/>
          </a:xfrm>
          <a:prstGeom prst="rect">
            <a:avLst/>
          </a:prstGeom>
        </p:spPr>
      </p:pic>
    </p:spTree>
    <p:extLst>
      <p:ext uri="{BB962C8B-B14F-4D97-AF65-F5344CB8AC3E}">
        <p14:creationId xmlns:p14="http://schemas.microsoft.com/office/powerpoint/2010/main" val="9020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wipe(left)">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wipe(left)">
                                      <p:cBhvr>
                                        <p:cTn id="21" dur="500"/>
                                        <p:tgtEl>
                                          <p:spTgt spid="1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animEffect transition="in" filter="wipe(left)">
                                      <p:cBhvr>
                                        <p:cTn id="2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647681" y="2103941"/>
            <a:ext cx="6031415" cy="4524315"/>
          </a:xfrm>
          <a:prstGeom prst="rect">
            <a:avLst/>
          </a:prstGeom>
        </p:spPr>
        <p:txBody>
          <a:bodyPr wrap="square">
            <a:spAutoFit/>
          </a:bodyPr>
          <a:lstStyle/>
          <a:p>
            <a:pPr marL="457200" indent="-457200" algn="just">
              <a:buFont typeface="Wingdings" panose="05000000000000000000" pitchFamily="2" charset="2"/>
              <a:buChar char="Ø"/>
            </a:pPr>
            <a:r>
              <a:rPr lang="hi-IN" sz="3200" dirty="0">
                <a:latin typeface="Kokila" panose="020B0604020202020204" pitchFamily="34" charset="0"/>
                <a:cs typeface="Kokila" panose="020B0604020202020204" pitchFamily="34" charset="0"/>
              </a:rPr>
              <a:t>अमुक (</a:t>
            </a:r>
            <a:r>
              <a:rPr lang="en-IN" sz="3200" dirty="0">
                <a:latin typeface="Kokila" panose="020B0604020202020204" pitchFamily="34" charset="0"/>
                <a:cs typeface="Kokila" panose="020B0604020202020204" pitchFamily="34" charset="0"/>
              </a:rPr>
              <a:t>XYZ</a:t>
            </a:r>
            <a:r>
              <a:rPr lang="hi-IN" sz="3200" dirty="0">
                <a:latin typeface="Kokila" panose="020B0604020202020204" pitchFamily="34" charset="0"/>
                <a:cs typeface="Kokila" panose="020B0604020202020204" pitchFamily="34" charset="0"/>
              </a:rPr>
              <a:t>) के बिना... के लिए </a:t>
            </a:r>
            <a:r>
              <a:rPr lang="en-IN" sz="3200" dirty="0">
                <a:latin typeface="Kokila" panose="020B0604020202020204" pitchFamily="34" charset="0"/>
                <a:cs typeface="Kokila" panose="020B0604020202020204" pitchFamily="34" charset="0"/>
              </a:rPr>
              <a:t>3 </a:t>
            </a:r>
            <a:r>
              <a:rPr lang="hi-IN" sz="3200" dirty="0">
                <a:latin typeface="Kokila" panose="020B0604020202020204" pitchFamily="34" charset="0"/>
                <a:cs typeface="Kokila" panose="020B0604020202020204" pitchFamily="34" charset="0"/>
              </a:rPr>
              <a:t>तरीके से/भिन्न-भिन्न उपाय अपनाकर काम कीजिए।</a:t>
            </a:r>
            <a:endParaRPr lang="en-US" sz="3200" dirty="0">
              <a:latin typeface="Kokila" panose="020B0604020202020204" pitchFamily="34" charset="0"/>
              <a:cs typeface="Kokila" panose="020B0604020202020204" pitchFamily="34" charset="0"/>
            </a:endParaRPr>
          </a:p>
          <a:p>
            <a:pPr algn="just"/>
            <a:endParaRPr lang="en-US" sz="3200" dirty="0">
              <a:latin typeface="Kokila" panose="020B0604020202020204" pitchFamily="34" charset="0"/>
              <a:cs typeface="Kokila" panose="020B0604020202020204" pitchFamily="34" charset="0"/>
            </a:endParaRPr>
          </a:p>
          <a:p>
            <a:pPr marL="45720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जैसे-क्या युद्ध के अतिरिक्त लक्ष्मीबाई के पास कोई और विकल्प था, जिससे वह राज्य को भी बचा पाती तथा अंग्रेज़ों को अपने देश का साहस दिखाकर भगा भी पाती ?</a:t>
            </a:r>
            <a:endParaRPr lang="en-US" sz="3200" dirty="0">
              <a:latin typeface="Kokila" panose="020B0604020202020204" pitchFamily="34" charset="0"/>
              <a:cs typeface="Kokila" panose="020B0604020202020204" pitchFamily="34" charset="0"/>
            </a:endParaRPr>
          </a:p>
          <a:p>
            <a:pPr marL="45720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टोपी की दादी उसे डाँटने की बजाए उसका सहारा कैसे बन सकती थी ?</a:t>
            </a:r>
            <a:endParaRPr lang="en-US" sz="3200" dirty="0">
              <a:latin typeface="Kokila" panose="020B0604020202020204" pitchFamily="34" charset="0"/>
              <a:cs typeface="Kokila" panose="020B0604020202020204" pitchFamily="34" charset="0"/>
            </a:endParaRPr>
          </a:p>
        </p:txBody>
      </p:sp>
      <p:pic>
        <p:nvPicPr>
          <p:cNvPr id="31746" name="Picture 2" descr="Copyright Fair Use and How it Works for Online Images : Social ...">
            <a:extLst>
              <a:ext uri="{FF2B5EF4-FFF2-40B4-BE49-F238E27FC236}">
                <a16:creationId xmlns:a16="http://schemas.microsoft.com/office/drawing/2014/main" id="{E5BAED96-7C62-4595-BFEA-6FE918069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514" y="1575137"/>
            <a:ext cx="3547874" cy="47115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FE3D566-EF1C-456D-BD29-DC318FEB8F07}"/>
              </a:ext>
            </a:extLst>
          </p:cNvPr>
          <p:cNvPicPr>
            <a:picLocks noChangeAspect="1"/>
          </p:cNvPicPr>
          <p:nvPr/>
        </p:nvPicPr>
        <p:blipFill>
          <a:blip r:embed="rId3"/>
          <a:stretch>
            <a:fillRect/>
          </a:stretch>
        </p:blipFill>
        <p:spPr>
          <a:xfrm>
            <a:off x="647681" y="229744"/>
            <a:ext cx="3109229" cy="1755800"/>
          </a:xfrm>
          <a:prstGeom prst="rect">
            <a:avLst/>
          </a:prstGeom>
        </p:spPr>
      </p:pic>
      <p:pic>
        <p:nvPicPr>
          <p:cNvPr id="3" name="Picture 2">
            <a:extLst>
              <a:ext uri="{FF2B5EF4-FFF2-40B4-BE49-F238E27FC236}">
                <a16:creationId xmlns:a16="http://schemas.microsoft.com/office/drawing/2014/main" id="{3D904938-FB72-4398-A68D-545764AA2F3F}"/>
              </a:ext>
            </a:extLst>
          </p:cNvPr>
          <p:cNvPicPr>
            <a:picLocks noChangeAspect="1"/>
          </p:cNvPicPr>
          <p:nvPr/>
        </p:nvPicPr>
        <p:blipFill>
          <a:blip r:embed="rId4"/>
          <a:stretch>
            <a:fillRect/>
          </a:stretch>
        </p:blipFill>
        <p:spPr>
          <a:xfrm>
            <a:off x="8253826" y="400365"/>
            <a:ext cx="3609145" cy="963251"/>
          </a:xfrm>
          <a:prstGeom prst="rect">
            <a:avLst/>
          </a:prstGeom>
        </p:spPr>
      </p:pic>
    </p:spTree>
    <p:extLst>
      <p:ext uri="{BB962C8B-B14F-4D97-AF65-F5344CB8AC3E}">
        <p14:creationId xmlns:p14="http://schemas.microsoft.com/office/powerpoint/2010/main" val="66025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wipe(left)">
                                      <p:cBhvr>
                                        <p:cTn id="16" dur="500"/>
                                        <p:tgtEl>
                                          <p:spTgt spid="1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animEffect transition="in" filter="wipe(left)">
                                      <p:cBhvr>
                                        <p:cTn id="21"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rot="10800000">
            <a:off x="8080512" y="188843"/>
            <a:ext cx="3955774" cy="10038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Rectangle 1">
            <a:extLst>
              <a:ext uri="{FF2B5EF4-FFF2-40B4-BE49-F238E27FC236}">
                <a16:creationId xmlns:a16="http://schemas.microsoft.com/office/drawing/2014/main" id="{8571FF12-059C-40E5-B382-FC067A57D0F1}"/>
              </a:ext>
            </a:extLst>
          </p:cNvPr>
          <p:cNvSpPr/>
          <p:nvPr/>
        </p:nvSpPr>
        <p:spPr>
          <a:xfrm>
            <a:off x="622230" y="2103454"/>
            <a:ext cx="6285465" cy="4031873"/>
          </a:xfrm>
          <a:prstGeom prst="rect">
            <a:avLst/>
          </a:prstGeom>
        </p:spPr>
        <p:txBody>
          <a:bodyPr wrap="square">
            <a:spAutoFit/>
          </a:bodyPr>
          <a:lstStyle/>
          <a:p>
            <a:pPr marL="457200" indent="-457200" algn="just">
              <a:buFont typeface="Wingdings" panose="05000000000000000000" pitchFamily="2" charset="2"/>
              <a:buChar char="Ø"/>
            </a:pPr>
            <a:r>
              <a:rPr lang="hi-IN" sz="3200" dirty="0">
                <a:latin typeface="Kokila" panose="020B0604020202020204" pitchFamily="34" charset="0"/>
                <a:cs typeface="Kokila" panose="020B0604020202020204" pitchFamily="34" charset="0"/>
              </a:rPr>
              <a:t>विद्यार्थियों को एक असामान्य स्थिति के अस्तित्व के लिए कुछ अलग स्पष्टीकरण के बारे में सोचने की कोशिश करने के लिए कहिए। इसमें किसी पंक्ति/शब्द/उक्ति की व्याख्या छात्र के अपने दृष्टिकोण से भी करने के लिए कहा जा सकता है ।</a:t>
            </a:r>
          </a:p>
          <a:p>
            <a:pPr marL="45720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जैसे- </a:t>
            </a:r>
            <a:r>
              <a:rPr lang="en-US" sz="3200" dirty="0">
                <a:latin typeface="Kokila" panose="020B0604020202020204" pitchFamily="34" charset="0"/>
                <a:cs typeface="Kokila" panose="020B0604020202020204" pitchFamily="34" charset="0"/>
              </a:rPr>
              <a:t>‘</a:t>
            </a:r>
            <a:r>
              <a:rPr lang="hi-IN" sz="3200" dirty="0">
                <a:latin typeface="Kokila" panose="020B0604020202020204" pitchFamily="34" charset="0"/>
                <a:cs typeface="Kokila" panose="020B0604020202020204" pitchFamily="34" charset="0"/>
              </a:rPr>
              <a:t>पंच’ अथवा </a:t>
            </a:r>
            <a:r>
              <a:rPr lang="en-US" sz="3200" dirty="0">
                <a:latin typeface="Kokila" panose="020B0604020202020204" pitchFamily="34" charset="0"/>
                <a:cs typeface="Kokila" panose="020B0604020202020204" pitchFamily="34" charset="0"/>
              </a:rPr>
              <a:t>‘</a:t>
            </a:r>
            <a:r>
              <a:rPr lang="hi-IN" sz="3200" dirty="0">
                <a:latin typeface="Kokila" panose="020B0604020202020204" pitchFamily="34" charset="0"/>
                <a:cs typeface="Kokila" panose="020B0604020202020204" pitchFamily="34" charset="0"/>
              </a:rPr>
              <a:t>न्याय’ से आप क्या समझते हैं ?</a:t>
            </a:r>
          </a:p>
          <a:p>
            <a:pPr marL="457200" indent="-457200" algn="just">
              <a:buFont typeface="Arial" panose="020B0604020202020204" pitchFamily="34" charset="0"/>
              <a:buChar char="•"/>
            </a:pPr>
            <a:r>
              <a:rPr lang="hi-IN" sz="3200" dirty="0">
                <a:latin typeface="Kokila" panose="020B0604020202020204" pitchFamily="34" charset="0"/>
                <a:cs typeface="Kokila" panose="020B0604020202020204" pitchFamily="34" charset="0"/>
              </a:rPr>
              <a:t>वर्तमान समय में </a:t>
            </a:r>
            <a:r>
              <a:rPr lang="en-US" sz="3200" b="1" dirty="0">
                <a:latin typeface="Kokila" panose="020B0604020202020204" pitchFamily="34" charset="0"/>
                <a:cs typeface="Kokila" panose="020B0604020202020204" pitchFamily="34" charset="0"/>
              </a:rPr>
              <a:t>‘</a:t>
            </a:r>
            <a:r>
              <a:rPr lang="hi-IN" sz="3200" b="1" dirty="0">
                <a:latin typeface="Kokila" panose="020B0604020202020204" pitchFamily="34" charset="0"/>
                <a:cs typeface="Kokila" panose="020B0604020202020204" pitchFamily="34" charset="0"/>
              </a:rPr>
              <a:t>मनुष्यता’ </a:t>
            </a:r>
            <a:r>
              <a:rPr lang="hi-IN" sz="3200" dirty="0">
                <a:latin typeface="Kokila" panose="020B0604020202020204" pitchFamily="34" charset="0"/>
                <a:cs typeface="Kokila" panose="020B0604020202020204" pitchFamily="34" charset="0"/>
              </a:rPr>
              <a:t>शब्द की प्रासंगिकता की विवेचना कीजिए ।</a:t>
            </a:r>
          </a:p>
        </p:txBody>
      </p:sp>
      <p:pic>
        <p:nvPicPr>
          <p:cNvPr id="32770" name="Picture 2" descr="Students Teacher Working Project Stock Illustrations – 25 Students ...">
            <a:extLst>
              <a:ext uri="{FF2B5EF4-FFF2-40B4-BE49-F238E27FC236}">
                <a16:creationId xmlns:a16="http://schemas.microsoft.com/office/drawing/2014/main" id="{728C9D02-6520-440C-BF12-E70EC4CD3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307" y="1779105"/>
            <a:ext cx="4286734" cy="40513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C94E986-DC58-4BB8-BFD3-B954B31EF14C}"/>
              </a:ext>
            </a:extLst>
          </p:cNvPr>
          <p:cNvPicPr>
            <a:picLocks noChangeAspect="1"/>
          </p:cNvPicPr>
          <p:nvPr/>
        </p:nvPicPr>
        <p:blipFill>
          <a:blip r:embed="rId3"/>
          <a:stretch>
            <a:fillRect/>
          </a:stretch>
        </p:blipFill>
        <p:spPr>
          <a:xfrm>
            <a:off x="382230" y="314795"/>
            <a:ext cx="2993395" cy="1755800"/>
          </a:xfrm>
          <a:prstGeom prst="rect">
            <a:avLst/>
          </a:prstGeom>
        </p:spPr>
      </p:pic>
      <p:pic>
        <p:nvPicPr>
          <p:cNvPr id="4" name="Picture 3">
            <a:extLst>
              <a:ext uri="{FF2B5EF4-FFF2-40B4-BE49-F238E27FC236}">
                <a16:creationId xmlns:a16="http://schemas.microsoft.com/office/drawing/2014/main" id="{12A060F5-6115-4500-8384-22A2D5BB6B28}"/>
              </a:ext>
            </a:extLst>
          </p:cNvPr>
          <p:cNvPicPr>
            <a:picLocks noChangeAspect="1"/>
          </p:cNvPicPr>
          <p:nvPr/>
        </p:nvPicPr>
        <p:blipFill>
          <a:blip r:embed="rId4"/>
          <a:stretch>
            <a:fillRect/>
          </a:stretch>
        </p:blipFill>
        <p:spPr>
          <a:xfrm>
            <a:off x="8311307" y="314795"/>
            <a:ext cx="3724979" cy="963251"/>
          </a:xfrm>
          <a:prstGeom prst="rect">
            <a:avLst/>
          </a:prstGeom>
        </p:spPr>
      </p:pic>
    </p:spTree>
    <p:extLst>
      <p:ext uri="{BB962C8B-B14F-4D97-AF65-F5344CB8AC3E}">
        <p14:creationId xmlns:p14="http://schemas.microsoft.com/office/powerpoint/2010/main" val="15304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descr="Free Green Chalk Cliparts, Download Free Clip Art, Free Clip Art ...">
            <a:extLst>
              <a:ext uri="{FF2B5EF4-FFF2-40B4-BE49-F238E27FC236}">
                <a16:creationId xmlns:a16="http://schemas.microsoft.com/office/drawing/2014/main" id="{1F8FBBEC-971C-4BE4-9C3C-13008B668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2" y="168965"/>
            <a:ext cx="11897139" cy="65517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EDABBA3-6463-4CE0-AFFB-7551F3364DF5}"/>
              </a:ext>
            </a:extLst>
          </p:cNvPr>
          <p:cNvPicPr>
            <a:picLocks noChangeAspect="1"/>
          </p:cNvPicPr>
          <p:nvPr/>
        </p:nvPicPr>
        <p:blipFill>
          <a:blip r:embed="rId3"/>
          <a:stretch>
            <a:fillRect/>
          </a:stretch>
        </p:blipFill>
        <p:spPr>
          <a:xfrm>
            <a:off x="987109" y="1292167"/>
            <a:ext cx="10217782" cy="4273666"/>
          </a:xfrm>
          <a:prstGeom prst="rect">
            <a:avLst/>
          </a:prstGeom>
        </p:spPr>
      </p:pic>
    </p:spTree>
    <p:extLst>
      <p:ext uri="{BB962C8B-B14F-4D97-AF65-F5344CB8AC3E}">
        <p14:creationId xmlns:p14="http://schemas.microsoft.com/office/powerpoint/2010/main" val="1209889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descr="Free Green Chalk Cliparts, Download Free Clip Art, Free Clip Art ...">
            <a:extLst>
              <a:ext uri="{FF2B5EF4-FFF2-40B4-BE49-F238E27FC236}">
                <a16:creationId xmlns:a16="http://schemas.microsoft.com/office/drawing/2014/main" id="{1F8FBBEC-971C-4BE4-9C3C-13008B668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2" y="168965"/>
            <a:ext cx="11897139" cy="65517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1284B6F-1E6B-4C4B-B8FC-7E91D8DCD479}"/>
              </a:ext>
            </a:extLst>
          </p:cNvPr>
          <p:cNvPicPr>
            <a:picLocks noChangeAspect="1"/>
          </p:cNvPicPr>
          <p:nvPr/>
        </p:nvPicPr>
        <p:blipFill>
          <a:blip r:embed="rId3"/>
          <a:stretch>
            <a:fillRect/>
          </a:stretch>
        </p:blipFill>
        <p:spPr>
          <a:xfrm>
            <a:off x="1511132" y="3022985"/>
            <a:ext cx="9467909" cy="2322777"/>
          </a:xfrm>
          <a:prstGeom prst="rect">
            <a:avLst/>
          </a:prstGeom>
        </p:spPr>
      </p:pic>
      <p:grpSp>
        <p:nvGrpSpPr>
          <p:cNvPr id="8" name="Group 7">
            <a:extLst>
              <a:ext uri="{FF2B5EF4-FFF2-40B4-BE49-F238E27FC236}">
                <a16:creationId xmlns:a16="http://schemas.microsoft.com/office/drawing/2014/main" id="{C409D406-8139-4E9D-A0EB-02F23E2DE634}"/>
              </a:ext>
            </a:extLst>
          </p:cNvPr>
          <p:cNvGrpSpPr/>
          <p:nvPr/>
        </p:nvGrpSpPr>
        <p:grpSpPr>
          <a:xfrm>
            <a:off x="2366920" y="1374737"/>
            <a:ext cx="7070533" cy="987638"/>
            <a:chOff x="2366920" y="1374737"/>
            <a:chExt cx="7070533" cy="987638"/>
          </a:xfrm>
        </p:grpSpPr>
        <p:pic>
          <p:nvPicPr>
            <p:cNvPr id="10" name="Picture 9">
              <a:extLst>
                <a:ext uri="{FF2B5EF4-FFF2-40B4-BE49-F238E27FC236}">
                  <a16:creationId xmlns:a16="http://schemas.microsoft.com/office/drawing/2014/main" id="{C6AE5038-B715-4037-B15F-6C9CF3DCE6FD}"/>
                </a:ext>
              </a:extLst>
            </p:cNvPr>
            <p:cNvPicPr>
              <a:picLocks noChangeAspect="1"/>
            </p:cNvPicPr>
            <p:nvPr/>
          </p:nvPicPr>
          <p:blipFill rotWithShape="1">
            <a:blip r:embed="rId4"/>
            <a:srcRect l="-1" r="45540"/>
            <a:stretch/>
          </p:blipFill>
          <p:spPr>
            <a:xfrm>
              <a:off x="2366920" y="1374737"/>
              <a:ext cx="3964306" cy="987638"/>
            </a:xfrm>
            <a:prstGeom prst="rect">
              <a:avLst/>
            </a:prstGeom>
          </p:spPr>
        </p:pic>
        <p:pic>
          <p:nvPicPr>
            <p:cNvPr id="11" name="Picture 10">
              <a:extLst>
                <a:ext uri="{FF2B5EF4-FFF2-40B4-BE49-F238E27FC236}">
                  <a16:creationId xmlns:a16="http://schemas.microsoft.com/office/drawing/2014/main" id="{F5F40D7D-8529-4F32-B498-C732563F1648}"/>
                </a:ext>
              </a:extLst>
            </p:cNvPr>
            <p:cNvPicPr>
              <a:picLocks noChangeAspect="1"/>
            </p:cNvPicPr>
            <p:nvPr/>
          </p:nvPicPr>
          <p:blipFill rotWithShape="1">
            <a:blip r:embed="rId4"/>
            <a:srcRect l="57328"/>
            <a:stretch/>
          </p:blipFill>
          <p:spPr>
            <a:xfrm>
              <a:off x="6331226" y="1374737"/>
              <a:ext cx="3106227" cy="987638"/>
            </a:xfrm>
            <a:prstGeom prst="rect">
              <a:avLst/>
            </a:prstGeom>
          </p:spPr>
        </p:pic>
      </p:grpSp>
    </p:spTree>
    <p:extLst>
      <p:ext uri="{BB962C8B-B14F-4D97-AF65-F5344CB8AC3E}">
        <p14:creationId xmlns:p14="http://schemas.microsoft.com/office/powerpoint/2010/main" val="1782048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descr="Free Green Chalk Cliparts, Download Free Clip Art, Free Clip Art ...">
            <a:extLst>
              <a:ext uri="{FF2B5EF4-FFF2-40B4-BE49-F238E27FC236}">
                <a16:creationId xmlns:a16="http://schemas.microsoft.com/office/drawing/2014/main" id="{1F8FBBEC-971C-4BE4-9C3C-13008B668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12" y="168965"/>
            <a:ext cx="11897139" cy="65517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80AEE76-9055-4718-85F6-54D799BC075B}"/>
              </a:ext>
            </a:extLst>
          </p:cNvPr>
          <p:cNvPicPr>
            <a:picLocks noChangeAspect="1"/>
          </p:cNvPicPr>
          <p:nvPr/>
        </p:nvPicPr>
        <p:blipFill rotWithShape="1">
          <a:blip r:embed="rId3"/>
          <a:srcRect b="923"/>
          <a:stretch/>
        </p:blipFill>
        <p:spPr>
          <a:xfrm>
            <a:off x="2916341" y="599080"/>
            <a:ext cx="6096528" cy="3648358"/>
          </a:xfrm>
          <a:prstGeom prst="rect">
            <a:avLst/>
          </a:prstGeom>
        </p:spPr>
      </p:pic>
      <p:pic>
        <p:nvPicPr>
          <p:cNvPr id="4" name="Picture 3">
            <a:extLst>
              <a:ext uri="{FF2B5EF4-FFF2-40B4-BE49-F238E27FC236}">
                <a16:creationId xmlns:a16="http://schemas.microsoft.com/office/drawing/2014/main" id="{55099717-96AC-40A7-AE9F-007CD375D761}"/>
              </a:ext>
            </a:extLst>
          </p:cNvPr>
          <p:cNvPicPr>
            <a:picLocks noChangeAspect="1"/>
          </p:cNvPicPr>
          <p:nvPr/>
        </p:nvPicPr>
        <p:blipFill>
          <a:blip r:embed="rId4"/>
          <a:stretch>
            <a:fillRect/>
          </a:stretch>
        </p:blipFill>
        <p:spPr>
          <a:xfrm>
            <a:off x="1415972" y="4267316"/>
            <a:ext cx="9717866" cy="1072989"/>
          </a:xfrm>
          <a:prstGeom prst="rect">
            <a:avLst/>
          </a:prstGeom>
        </p:spPr>
      </p:pic>
      <p:grpSp>
        <p:nvGrpSpPr>
          <p:cNvPr id="7" name="Group 6">
            <a:extLst>
              <a:ext uri="{FF2B5EF4-FFF2-40B4-BE49-F238E27FC236}">
                <a16:creationId xmlns:a16="http://schemas.microsoft.com/office/drawing/2014/main" id="{F79B8D4F-0E80-4F9A-889E-691138FCC48C}"/>
              </a:ext>
            </a:extLst>
          </p:cNvPr>
          <p:cNvGrpSpPr/>
          <p:nvPr/>
        </p:nvGrpSpPr>
        <p:grpSpPr>
          <a:xfrm>
            <a:off x="4701220" y="5093614"/>
            <a:ext cx="3460852" cy="1044727"/>
            <a:chOff x="9004863" y="5687727"/>
            <a:chExt cx="3460852" cy="1044727"/>
          </a:xfrm>
        </p:grpSpPr>
        <p:cxnSp>
          <p:nvCxnSpPr>
            <p:cNvPr id="8" name="Straight Connector 7">
              <a:extLst>
                <a:ext uri="{FF2B5EF4-FFF2-40B4-BE49-F238E27FC236}">
                  <a16:creationId xmlns:a16="http://schemas.microsoft.com/office/drawing/2014/main" id="{470215F2-231D-4DE7-AE2F-AA6C0E6C5D26}"/>
                </a:ext>
              </a:extLst>
            </p:cNvPr>
            <p:cNvCxnSpPr>
              <a:cxnSpLocks/>
            </p:cNvCxnSpPr>
            <p:nvPr/>
          </p:nvCxnSpPr>
          <p:spPr>
            <a:xfrm>
              <a:off x="10277061" y="5767329"/>
              <a:ext cx="0" cy="885522"/>
            </a:xfrm>
            <a:prstGeom prst="line">
              <a:avLst/>
            </a:prstGeom>
            <a:ln w="57150">
              <a:solidFill>
                <a:schemeClr val="tx1"/>
              </a:solidFill>
            </a:ln>
          </p:spPr>
          <p:style>
            <a:lnRef idx="3">
              <a:schemeClr val="accent2"/>
            </a:lnRef>
            <a:fillRef idx="0">
              <a:schemeClr val="accent2"/>
            </a:fillRef>
            <a:effectRef idx="2">
              <a:schemeClr val="accent2"/>
            </a:effectRef>
            <a:fontRef idx="minor">
              <a:schemeClr val="tx1"/>
            </a:fontRef>
          </p:style>
        </p:cxnSp>
        <p:grpSp>
          <p:nvGrpSpPr>
            <p:cNvPr id="10" name="Group 9">
              <a:extLst>
                <a:ext uri="{FF2B5EF4-FFF2-40B4-BE49-F238E27FC236}">
                  <a16:creationId xmlns:a16="http://schemas.microsoft.com/office/drawing/2014/main" id="{49974FC3-2CDA-4AA8-8F56-3B1EA45C935F}"/>
                </a:ext>
              </a:extLst>
            </p:cNvPr>
            <p:cNvGrpSpPr/>
            <p:nvPr/>
          </p:nvGrpSpPr>
          <p:grpSpPr>
            <a:xfrm>
              <a:off x="9004863" y="5687727"/>
              <a:ext cx="1043600" cy="1044727"/>
              <a:chOff x="-1023263" y="298138"/>
              <a:chExt cx="1192682" cy="1167364"/>
            </a:xfrm>
          </p:grpSpPr>
          <p:sp>
            <p:nvSpPr>
              <p:cNvPr id="12" name="Oval 11">
                <a:extLst>
                  <a:ext uri="{FF2B5EF4-FFF2-40B4-BE49-F238E27FC236}">
                    <a16:creationId xmlns:a16="http://schemas.microsoft.com/office/drawing/2014/main" id="{1825815D-1FEC-4913-AE46-593A3F0CEFE9}"/>
                  </a:ext>
                </a:extLst>
              </p:cNvPr>
              <p:cNvSpPr/>
              <p:nvPr/>
            </p:nvSpPr>
            <p:spPr>
              <a:xfrm>
                <a:off x="-1023263" y="298138"/>
                <a:ext cx="1192682" cy="11673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2" descr="logo images">
                <a:extLst>
                  <a:ext uri="{FF2B5EF4-FFF2-40B4-BE49-F238E27FC236}">
                    <a16:creationId xmlns:a16="http://schemas.microsoft.com/office/drawing/2014/main" id="{D91E7807-6C31-47E2-A73B-64DC81C84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16" y="476031"/>
                <a:ext cx="1022588" cy="81157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CFA79F19-1A1A-42F8-9EC9-9A485BFB58FB}"/>
                </a:ext>
              </a:extLst>
            </p:cNvPr>
            <p:cNvPicPr>
              <a:picLocks noChangeAspect="1"/>
            </p:cNvPicPr>
            <p:nvPr/>
          </p:nvPicPr>
          <p:blipFill>
            <a:blip r:embed="rId6"/>
            <a:stretch>
              <a:fillRect/>
            </a:stretch>
          </p:blipFill>
          <p:spPr>
            <a:xfrm>
              <a:off x="10277061" y="5872843"/>
              <a:ext cx="2188654" cy="859611"/>
            </a:xfrm>
            <a:prstGeom prst="rect">
              <a:avLst/>
            </a:prstGeom>
          </p:spPr>
        </p:pic>
      </p:grpSp>
    </p:spTree>
    <p:extLst>
      <p:ext uri="{BB962C8B-B14F-4D97-AF65-F5344CB8AC3E}">
        <p14:creationId xmlns:p14="http://schemas.microsoft.com/office/powerpoint/2010/main" val="2482304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FE0B5209-3B17-4886-B526-DEBB922DFD95}"/>
              </a:ext>
            </a:extLst>
          </p:cNvPr>
          <p:cNvSpPr/>
          <p:nvPr/>
        </p:nvSpPr>
        <p:spPr>
          <a:xfrm>
            <a:off x="155712" y="496957"/>
            <a:ext cx="11184835" cy="12324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5A39223-BDAF-4F7F-9829-1BC1B44249C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4762" l="6667" r="95833"/>
                    </a14:imgEffect>
                  </a14:imgLayer>
                </a14:imgProps>
              </a:ext>
              <a:ext uri="{28A0092B-C50C-407E-A947-70E740481C1C}">
                <a14:useLocalDpi xmlns:a14="http://schemas.microsoft.com/office/drawing/2010/main" val="0"/>
              </a:ext>
            </a:extLst>
          </a:blip>
          <a:stretch>
            <a:fillRect/>
          </a:stretch>
        </p:blipFill>
        <p:spPr>
          <a:xfrm>
            <a:off x="7459315" y="2479610"/>
            <a:ext cx="4310270" cy="3771486"/>
          </a:xfrm>
          <a:prstGeom prst="rect">
            <a:avLst/>
          </a:prstGeom>
        </p:spPr>
      </p:pic>
      <p:sp>
        <p:nvSpPr>
          <p:cNvPr id="17" name="Rectangle 16">
            <a:extLst>
              <a:ext uri="{FF2B5EF4-FFF2-40B4-BE49-F238E27FC236}">
                <a16:creationId xmlns:a16="http://schemas.microsoft.com/office/drawing/2014/main" id="{1478BA52-6223-4681-A5E3-D35ED948DD03}"/>
              </a:ext>
            </a:extLst>
          </p:cNvPr>
          <p:cNvSpPr/>
          <p:nvPr/>
        </p:nvSpPr>
        <p:spPr>
          <a:xfrm>
            <a:off x="380991" y="1977886"/>
            <a:ext cx="7123051" cy="4462760"/>
          </a:xfrm>
          <a:prstGeom prst="rect">
            <a:avLst/>
          </a:prstGeom>
        </p:spPr>
        <p:txBody>
          <a:bodyPr wrap="square">
            <a:spAutoFit/>
          </a:bodyPr>
          <a:lstStyle/>
          <a:p>
            <a:pPr algn="just">
              <a:lnSpc>
                <a:spcPct val="150000"/>
              </a:lnSpc>
            </a:pP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कुल </a:t>
            </a:r>
            <a:r>
              <a:rPr lang="en-US" sz="3200" dirty="0">
                <a:latin typeface="Kokila" panose="020B0604020202020204" pitchFamily="34" charset="0"/>
                <a:cs typeface="Kokila" panose="020B0604020202020204" pitchFamily="34" charset="0"/>
              </a:rPr>
              <a:t>20 </a:t>
            </a:r>
            <a:r>
              <a:rPr lang="en-US" sz="3200" dirty="0" err="1">
                <a:latin typeface="Kokila" panose="020B0604020202020204" pitchFamily="34" charset="0"/>
                <a:cs typeface="Kokila" panose="020B0604020202020204" pitchFamily="34" charset="0"/>
              </a:rPr>
              <a:t>चाबियाँ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इस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बुद्धिमता</a:t>
            </a:r>
            <a:r>
              <a:rPr lang="en-US" sz="3200" dirty="0">
                <a:latin typeface="Kokila" panose="020B0604020202020204" pitchFamily="34" charset="0"/>
                <a:cs typeface="Kokila" panose="020B0604020202020204" pitchFamily="34" charset="0"/>
              </a:rPr>
              <a:t> व </a:t>
            </a:r>
            <a:r>
              <a:rPr lang="en-US" sz="3200" dirty="0" err="1">
                <a:latin typeface="Kokila" panose="020B0604020202020204" pitchFamily="34" charset="0"/>
                <a:cs typeface="Kokila" panose="020B0604020202020204" pitchFamily="34" charset="0"/>
              </a:rPr>
              <a:t>चतुराई</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तैयार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गई</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सामने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वाले</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भिन्न-भिन्न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तरीकों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सोचने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लिए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प्रोत्साहित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लीक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हट</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सोचने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मौका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देती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तथा</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कई</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प्रकार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कई</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अवसरों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अध्ययन</a:t>
            </a:r>
            <a:r>
              <a:rPr lang="en-US" sz="3200" dirty="0">
                <a:latin typeface="Kokila" panose="020B0604020202020204" pitchFamily="34" charset="0"/>
                <a:cs typeface="Kokila" panose="020B0604020202020204" pitchFamily="34" charset="0"/>
              </a:rPr>
              <a:t> व </a:t>
            </a:r>
            <a:r>
              <a:rPr lang="en-US" sz="3200" dirty="0" err="1">
                <a:latin typeface="Kokila" panose="020B0604020202020204" pitchFamily="34" charset="0"/>
                <a:cs typeface="Kokila" panose="020B0604020202020204" pitchFamily="34" charset="0"/>
              </a:rPr>
              <a:t>अध्यापन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काम</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आती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 </a:t>
            </a:r>
            <a:r>
              <a:rPr lang="en-US" sz="3200" dirty="0" err="1">
                <a:latin typeface="Kokila" panose="020B0604020202020204" pitchFamily="34" charset="0"/>
                <a:cs typeface="Kokila" panose="020B0604020202020204" pitchFamily="34" charset="0"/>
              </a:rPr>
              <a:t>यह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अत्यंत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शक्तिशाली</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चाबियाँ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जो</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किसी</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भी</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मस्तिष्क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रचनात्मक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तथा</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विचारात्मक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अंश</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भी</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खोल</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देती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 ।</a:t>
            </a:r>
          </a:p>
        </p:txBody>
      </p:sp>
      <p:pic>
        <p:nvPicPr>
          <p:cNvPr id="2" name="Picture 1">
            <a:extLst>
              <a:ext uri="{FF2B5EF4-FFF2-40B4-BE49-F238E27FC236}">
                <a16:creationId xmlns:a16="http://schemas.microsoft.com/office/drawing/2014/main" id="{BD63BF4D-5C42-4716-9BF6-2DD029391DD3}"/>
              </a:ext>
            </a:extLst>
          </p:cNvPr>
          <p:cNvPicPr>
            <a:picLocks noChangeAspect="1"/>
          </p:cNvPicPr>
          <p:nvPr/>
        </p:nvPicPr>
        <p:blipFill>
          <a:blip r:embed="rId4"/>
          <a:stretch>
            <a:fillRect/>
          </a:stretch>
        </p:blipFill>
        <p:spPr>
          <a:xfrm>
            <a:off x="275348" y="815093"/>
            <a:ext cx="11065199" cy="859611"/>
          </a:xfrm>
          <a:prstGeom prst="rect">
            <a:avLst/>
          </a:prstGeom>
        </p:spPr>
      </p:pic>
    </p:spTree>
    <p:extLst>
      <p:ext uri="{BB962C8B-B14F-4D97-AF65-F5344CB8AC3E}">
        <p14:creationId xmlns:p14="http://schemas.microsoft.com/office/powerpoint/2010/main" val="361348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9E7512B-76DE-466B-AEC2-B0A40FF54B2B}"/>
              </a:ext>
            </a:extLst>
          </p:cNvPr>
          <p:cNvSpPr/>
          <p:nvPr/>
        </p:nvSpPr>
        <p:spPr>
          <a:xfrm>
            <a:off x="139148" y="188843"/>
            <a:ext cx="11897139" cy="648031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49A225CB-5018-4861-9145-5110DD7FA83C}"/>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94762" l="6667" r="95833"/>
                    </a14:imgEffect>
                  </a14:imgLayer>
                </a14:imgProps>
              </a:ext>
              <a:ext uri="{28A0092B-C50C-407E-A947-70E740481C1C}">
                <a14:useLocalDpi xmlns:a14="http://schemas.microsoft.com/office/drawing/2010/main" val="0"/>
              </a:ext>
            </a:extLst>
          </a:blip>
          <a:stretch>
            <a:fillRect/>
          </a:stretch>
        </p:blipFill>
        <p:spPr>
          <a:xfrm rot="20908401">
            <a:off x="1681973" y="1626354"/>
            <a:ext cx="8156084" cy="5421932"/>
          </a:xfrm>
          <a:prstGeom prst="rect">
            <a:avLst/>
          </a:prstGeom>
        </p:spPr>
      </p:pic>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384313" y="632161"/>
            <a:ext cx="10969487" cy="833663"/>
          </a:xfrm>
        </p:spPr>
        <p:txBody>
          <a:bodyPr>
            <a:normAutofit fontScale="90000"/>
          </a:bodyPr>
          <a:lstStyle/>
          <a:p>
            <a:pPr marL="571500" indent="-571500">
              <a:buFont typeface="Arial" panose="020B0604020202020204" pitchFamily="34" charset="0"/>
              <a:buChar char="•"/>
            </a:pPr>
            <a:r>
              <a:rPr lang="hi-IN" dirty="0">
                <a:latin typeface="Kokila" panose="020B0604020202020204" pitchFamily="34" charset="0"/>
                <a:cs typeface="Kokila" panose="020B0604020202020204" pitchFamily="34" charset="0"/>
              </a:rPr>
              <a:t>इन चाबियों के तीन महत्वपूर्ण बिंदु हैं या आप यह भी कह सकते हैं कि यह चाबियाँ इन तीन बिंदुओं पर आधारित हैं-</a:t>
            </a:r>
            <a:endParaRPr lang="en-US" dirty="0">
              <a:latin typeface="Kokila" panose="020B0604020202020204" pitchFamily="34" charset="0"/>
              <a:cs typeface="Kokila" panose="020B0604020202020204" pitchFamily="34" charset="0"/>
            </a:endParaRPr>
          </a:p>
        </p:txBody>
      </p:sp>
      <p:grpSp>
        <p:nvGrpSpPr>
          <p:cNvPr id="8" name="Group 7">
            <a:extLst>
              <a:ext uri="{FF2B5EF4-FFF2-40B4-BE49-F238E27FC236}">
                <a16:creationId xmlns:a16="http://schemas.microsoft.com/office/drawing/2014/main" id="{A6A99174-79B1-48BB-9E10-928C6C110351}"/>
              </a:ext>
            </a:extLst>
          </p:cNvPr>
          <p:cNvGrpSpPr/>
          <p:nvPr/>
        </p:nvGrpSpPr>
        <p:grpSpPr>
          <a:xfrm>
            <a:off x="805070" y="1652279"/>
            <a:ext cx="3495277" cy="4740965"/>
            <a:chOff x="805070" y="1652279"/>
            <a:chExt cx="3495277" cy="4740965"/>
          </a:xfrm>
        </p:grpSpPr>
        <p:sp>
          <p:nvSpPr>
            <p:cNvPr id="6" name="Rectangle: Diagonal Corners Rounded 5">
              <a:extLst>
                <a:ext uri="{FF2B5EF4-FFF2-40B4-BE49-F238E27FC236}">
                  <a16:creationId xmlns:a16="http://schemas.microsoft.com/office/drawing/2014/main" id="{7EE74BF4-6C72-4113-834D-77B79B5468C6}"/>
                </a:ext>
              </a:extLst>
            </p:cNvPr>
            <p:cNvSpPr/>
            <p:nvPr/>
          </p:nvSpPr>
          <p:spPr>
            <a:xfrm>
              <a:off x="805070" y="1652279"/>
              <a:ext cx="3438934" cy="4740965"/>
            </a:xfrm>
            <a:prstGeom prst="round2DiagRect">
              <a:avLst/>
            </a:prstGeom>
            <a:noFill/>
            <a:ln w="3810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A"/>
                </a:solidFill>
              </a:endParaRPr>
            </a:p>
          </p:txBody>
        </p:sp>
        <p:pic>
          <p:nvPicPr>
            <p:cNvPr id="2" name="Picture 1">
              <a:extLst>
                <a:ext uri="{FF2B5EF4-FFF2-40B4-BE49-F238E27FC236}">
                  <a16:creationId xmlns:a16="http://schemas.microsoft.com/office/drawing/2014/main" id="{90DFEE4B-C4F7-44F2-B128-60B06E8B1104}"/>
                </a:ext>
              </a:extLst>
            </p:cNvPr>
            <p:cNvPicPr>
              <a:picLocks noChangeAspect="1"/>
            </p:cNvPicPr>
            <p:nvPr/>
          </p:nvPicPr>
          <p:blipFill>
            <a:blip r:embed="rId4"/>
            <a:stretch>
              <a:fillRect/>
            </a:stretch>
          </p:blipFill>
          <p:spPr>
            <a:xfrm>
              <a:off x="898484" y="1921690"/>
              <a:ext cx="3401863" cy="4304149"/>
            </a:xfrm>
            <a:prstGeom prst="rect">
              <a:avLst/>
            </a:prstGeom>
          </p:spPr>
        </p:pic>
      </p:grpSp>
      <p:grpSp>
        <p:nvGrpSpPr>
          <p:cNvPr id="9" name="Group 8">
            <a:extLst>
              <a:ext uri="{FF2B5EF4-FFF2-40B4-BE49-F238E27FC236}">
                <a16:creationId xmlns:a16="http://schemas.microsoft.com/office/drawing/2014/main" id="{E979A061-4B54-4E4A-BF1A-05B3049275D3}"/>
              </a:ext>
            </a:extLst>
          </p:cNvPr>
          <p:cNvGrpSpPr/>
          <p:nvPr/>
        </p:nvGrpSpPr>
        <p:grpSpPr>
          <a:xfrm>
            <a:off x="4509064" y="1616151"/>
            <a:ext cx="3438934" cy="4740965"/>
            <a:chOff x="4509064" y="1616151"/>
            <a:chExt cx="3438934" cy="4740965"/>
          </a:xfrm>
        </p:grpSpPr>
        <p:sp>
          <p:nvSpPr>
            <p:cNvPr id="20" name="Rectangle: Diagonal Corners Rounded 19">
              <a:extLst>
                <a:ext uri="{FF2B5EF4-FFF2-40B4-BE49-F238E27FC236}">
                  <a16:creationId xmlns:a16="http://schemas.microsoft.com/office/drawing/2014/main" id="{B3CE2726-5206-4AB3-8B2F-EC45ACEA84E0}"/>
                </a:ext>
              </a:extLst>
            </p:cNvPr>
            <p:cNvSpPr/>
            <p:nvPr/>
          </p:nvSpPr>
          <p:spPr>
            <a:xfrm>
              <a:off x="4509064" y="1616151"/>
              <a:ext cx="3438934" cy="4740965"/>
            </a:xfrm>
            <a:prstGeom prst="round2DiagRect">
              <a:avLst/>
            </a:prstGeom>
            <a:noFill/>
            <a:ln w="3810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A"/>
                </a:solidFill>
              </a:endParaRPr>
            </a:p>
          </p:txBody>
        </p:sp>
        <p:pic>
          <p:nvPicPr>
            <p:cNvPr id="3" name="Picture 2">
              <a:extLst>
                <a:ext uri="{FF2B5EF4-FFF2-40B4-BE49-F238E27FC236}">
                  <a16:creationId xmlns:a16="http://schemas.microsoft.com/office/drawing/2014/main" id="{72CBE1CC-C074-4D45-9E2D-BF0451CC5EED}"/>
                </a:ext>
              </a:extLst>
            </p:cNvPr>
            <p:cNvPicPr>
              <a:picLocks noChangeAspect="1"/>
            </p:cNvPicPr>
            <p:nvPr/>
          </p:nvPicPr>
          <p:blipFill>
            <a:blip r:embed="rId5"/>
            <a:stretch>
              <a:fillRect/>
            </a:stretch>
          </p:blipFill>
          <p:spPr>
            <a:xfrm>
              <a:off x="4702539" y="2959505"/>
              <a:ext cx="3218967" cy="1377815"/>
            </a:xfrm>
            <a:prstGeom prst="rect">
              <a:avLst/>
            </a:prstGeom>
          </p:spPr>
        </p:pic>
      </p:grpSp>
      <p:grpSp>
        <p:nvGrpSpPr>
          <p:cNvPr id="11" name="Group 10">
            <a:extLst>
              <a:ext uri="{FF2B5EF4-FFF2-40B4-BE49-F238E27FC236}">
                <a16:creationId xmlns:a16="http://schemas.microsoft.com/office/drawing/2014/main" id="{48794522-B300-4E90-BF4B-ECF1CD3122DF}"/>
              </a:ext>
            </a:extLst>
          </p:cNvPr>
          <p:cNvGrpSpPr/>
          <p:nvPr/>
        </p:nvGrpSpPr>
        <p:grpSpPr>
          <a:xfrm>
            <a:off x="8213058" y="1616150"/>
            <a:ext cx="3438934" cy="4740965"/>
            <a:chOff x="8213058" y="1616150"/>
            <a:chExt cx="3438934" cy="4740965"/>
          </a:xfrm>
        </p:grpSpPr>
        <p:sp>
          <p:nvSpPr>
            <p:cNvPr id="21" name="Rectangle: Diagonal Corners Rounded 20">
              <a:extLst>
                <a:ext uri="{FF2B5EF4-FFF2-40B4-BE49-F238E27FC236}">
                  <a16:creationId xmlns:a16="http://schemas.microsoft.com/office/drawing/2014/main" id="{9A1A80C1-5615-453C-8632-6C422D9018D3}"/>
                </a:ext>
              </a:extLst>
            </p:cNvPr>
            <p:cNvSpPr/>
            <p:nvPr/>
          </p:nvSpPr>
          <p:spPr>
            <a:xfrm>
              <a:off x="8213058" y="1616150"/>
              <a:ext cx="3438934" cy="4740965"/>
            </a:xfrm>
            <a:prstGeom prst="round2DiagRect">
              <a:avLst/>
            </a:prstGeom>
            <a:noFill/>
            <a:ln w="38100">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A"/>
                </a:solidFill>
              </a:endParaRPr>
            </a:p>
          </p:txBody>
        </p:sp>
        <p:pic>
          <p:nvPicPr>
            <p:cNvPr id="7" name="Picture 6">
              <a:extLst>
                <a:ext uri="{FF2B5EF4-FFF2-40B4-BE49-F238E27FC236}">
                  <a16:creationId xmlns:a16="http://schemas.microsoft.com/office/drawing/2014/main" id="{FF4807F5-ACD2-4EF5-AB99-EDCB31E1F0E3}"/>
                </a:ext>
              </a:extLst>
            </p:cNvPr>
            <p:cNvPicPr>
              <a:picLocks noChangeAspect="1"/>
            </p:cNvPicPr>
            <p:nvPr/>
          </p:nvPicPr>
          <p:blipFill>
            <a:blip r:embed="rId6"/>
            <a:stretch>
              <a:fillRect/>
            </a:stretch>
          </p:blipFill>
          <p:spPr>
            <a:xfrm>
              <a:off x="8344379" y="2482847"/>
              <a:ext cx="3176291" cy="2840982"/>
            </a:xfrm>
            <a:prstGeom prst="rect">
              <a:avLst/>
            </a:prstGeom>
          </p:spPr>
        </p:pic>
      </p:grpSp>
    </p:spTree>
    <p:extLst>
      <p:ext uri="{BB962C8B-B14F-4D97-AF65-F5344CB8AC3E}">
        <p14:creationId xmlns:p14="http://schemas.microsoft.com/office/powerpoint/2010/main" val="411366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6C266C73-68C7-4828-91BD-665077D9210C}"/>
              </a:ext>
            </a:extLst>
          </p:cNvPr>
          <p:cNvSpPr/>
          <p:nvPr/>
        </p:nvSpPr>
        <p:spPr>
          <a:xfrm>
            <a:off x="3197086" y="2261152"/>
            <a:ext cx="7121331" cy="2196547"/>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llection Of Cartoon Man Thinking High - Thinking Png Clipart ...">
            <a:extLst>
              <a:ext uri="{FF2B5EF4-FFF2-40B4-BE49-F238E27FC236}">
                <a16:creationId xmlns:a16="http://schemas.microsoft.com/office/drawing/2014/main" id="{9CE336EA-2977-4639-95D0-EEFDA1D5B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030" y="1242391"/>
            <a:ext cx="1829021" cy="33395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829C1BB-2251-42BC-9319-D270CDD8D3D9}"/>
              </a:ext>
            </a:extLst>
          </p:cNvPr>
          <p:cNvPicPr>
            <a:picLocks noChangeAspect="1"/>
          </p:cNvPicPr>
          <p:nvPr/>
        </p:nvPicPr>
        <p:blipFill>
          <a:blip r:embed="rId3"/>
          <a:stretch>
            <a:fillRect/>
          </a:stretch>
        </p:blipFill>
        <p:spPr>
          <a:xfrm>
            <a:off x="3715336" y="2408366"/>
            <a:ext cx="7126842" cy="1902117"/>
          </a:xfrm>
          <a:prstGeom prst="rect">
            <a:avLst/>
          </a:prstGeom>
        </p:spPr>
      </p:pic>
    </p:spTree>
    <p:extLst>
      <p:ext uri="{BB962C8B-B14F-4D97-AF65-F5344CB8AC3E}">
        <p14:creationId xmlns:p14="http://schemas.microsoft.com/office/powerpoint/2010/main" val="34493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3" name="Picture 112">
            <a:extLst>
              <a:ext uri="{FF2B5EF4-FFF2-40B4-BE49-F238E27FC236}">
                <a16:creationId xmlns:a16="http://schemas.microsoft.com/office/drawing/2014/main" id="{35FE0BCD-70A9-4509-9A50-448822FAB0A9}"/>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94762" l="6667" r="95833"/>
                    </a14:imgEffect>
                  </a14:imgLayer>
                </a14:imgProps>
              </a:ext>
              <a:ext uri="{28A0092B-C50C-407E-A947-70E740481C1C}">
                <a14:useLocalDpi xmlns:a14="http://schemas.microsoft.com/office/drawing/2010/main" val="0"/>
              </a:ext>
            </a:extLst>
          </a:blip>
          <a:stretch>
            <a:fillRect/>
          </a:stretch>
        </p:blipFill>
        <p:spPr>
          <a:xfrm rot="20908401">
            <a:off x="819162" y="222127"/>
            <a:ext cx="10855747" cy="7216592"/>
          </a:xfrm>
          <a:prstGeom prst="rect">
            <a:avLst/>
          </a:prstGeom>
        </p:spPr>
      </p:pic>
      <p:pic>
        <p:nvPicPr>
          <p:cNvPr id="3" name="Picture 2">
            <a:extLst>
              <a:ext uri="{FF2B5EF4-FFF2-40B4-BE49-F238E27FC236}">
                <a16:creationId xmlns:a16="http://schemas.microsoft.com/office/drawing/2014/main" id="{4682090E-7203-4B39-A39D-E6E8D4FB8C35}"/>
              </a:ext>
            </a:extLst>
          </p:cNvPr>
          <p:cNvPicPr>
            <a:picLocks noChangeAspect="1"/>
          </p:cNvPicPr>
          <p:nvPr/>
        </p:nvPicPr>
        <p:blipFill>
          <a:blip r:embed="rId4"/>
          <a:stretch>
            <a:fillRect/>
          </a:stretch>
        </p:blipFill>
        <p:spPr>
          <a:xfrm>
            <a:off x="164873" y="465203"/>
            <a:ext cx="2828789" cy="1755800"/>
          </a:xfrm>
          <a:prstGeom prst="rect">
            <a:avLst/>
          </a:prstGeom>
        </p:spPr>
      </p:pic>
      <p:pic>
        <p:nvPicPr>
          <p:cNvPr id="4" name="Picture 3">
            <a:extLst>
              <a:ext uri="{FF2B5EF4-FFF2-40B4-BE49-F238E27FC236}">
                <a16:creationId xmlns:a16="http://schemas.microsoft.com/office/drawing/2014/main" id="{D071AD2B-5279-49A1-BFCC-BEC4E67CF52F}"/>
              </a:ext>
            </a:extLst>
          </p:cNvPr>
          <p:cNvPicPr>
            <a:picLocks noChangeAspect="1"/>
          </p:cNvPicPr>
          <p:nvPr/>
        </p:nvPicPr>
        <p:blipFill>
          <a:blip r:embed="rId5"/>
          <a:stretch>
            <a:fillRect/>
          </a:stretch>
        </p:blipFill>
        <p:spPr>
          <a:xfrm>
            <a:off x="2907271" y="483126"/>
            <a:ext cx="2828789" cy="1755800"/>
          </a:xfrm>
          <a:prstGeom prst="rect">
            <a:avLst/>
          </a:prstGeom>
        </p:spPr>
      </p:pic>
      <p:pic>
        <p:nvPicPr>
          <p:cNvPr id="6" name="Picture 5">
            <a:extLst>
              <a:ext uri="{FF2B5EF4-FFF2-40B4-BE49-F238E27FC236}">
                <a16:creationId xmlns:a16="http://schemas.microsoft.com/office/drawing/2014/main" id="{1E864A4D-4B6E-4D29-B3B0-140D83F3D845}"/>
              </a:ext>
            </a:extLst>
          </p:cNvPr>
          <p:cNvPicPr>
            <a:picLocks noChangeAspect="1"/>
          </p:cNvPicPr>
          <p:nvPr/>
        </p:nvPicPr>
        <p:blipFill>
          <a:blip r:embed="rId6"/>
          <a:stretch>
            <a:fillRect/>
          </a:stretch>
        </p:blipFill>
        <p:spPr>
          <a:xfrm>
            <a:off x="5735196" y="561731"/>
            <a:ext cx="2828789" cy="1761897"/>
          </a:xfrm>
          <a:prstGeom prst="rect">
            <a:avLst/>
          </a:prstGeom>
        </p:spPr>
      </p:pic>
      <p:pic>
        <p:nvPicPr>
          <p:cNvPr id="7" name="Picture 6">
            <a:extLst>
              <a:ext uri="{FF2B5EF4-FFF2-40B4-BE49-F238E27FC236}">
                <a16:creationId xmlns:a16="http://schemas.microsoft.com/office/drawing/2014/main" id="{14019BAE-9C2D-4B81-8133-6FF7CE13A966}"/>
              </a:ext>
            </a:extLst>
          </p:cNvPr>
          <p:cNvPicPr>
            <a:picLocks noChangeAspect="1"/>
          </p:cNvPicPr>
          <p:nvPr/>
        </p:nvPicPr>
        <p:blipFill>
          <a:blip r:embed="rId7"/>
          <a:stretch>
            <a:fillRect/>
          </a:stretch>
        </p:blipFill>
        <p:spPr>
          <a:xfrm>
            <a:off x="8726831" y="483126"/>
            <a:ext cx="2828789" cy="1755800"/>
          </a:xfrm>
          <a:prstGeom prst="rect">
            <a:avLst/>
          </a:prstGeom>
        </p:spPr>
      </p:pic>
      <p:pic>
        <p:nvPicPr>
          <p:cNvPr id="8" name="Picture 7">
            <a:extLst>
              <a:ext uri="{FF2B5EF4-FFF2-40B4-BE49-F238E27FC236}">
                <a16:creationId xmlns:a16="http://schemas.microsoft.com/office/drawing/2014/main" id="{0E4B5EE7-9B6A-4B15-B273-2EC203CD3735}"/>
              </a:ext>
            </a:extLst>
          </p:cNvPr>
          <p:cNvPicPr>
            <a:picLocks noChangeAspect="1"/>
          </p:cNvPicPr>
          <p:nvPr/>
        </p:nvPicPr>
        <p:blipFill>
          <a:blip r:embed="rId8"/>
          <a:stretch>
            <a:fillRect/>
          </a:stretch>
        </p:blipFill>
        <p:spPr>
          <a:xfrm>
            <a:off x="162969" y="2361454"/>
            <a:ext cx="2883658" cy="1755800"/>
          </a:xfrm>
          <a:prstGeom prst="rect">
            <a:avLst/>
          </a:prstGeom>
        </p:spPr>
      </p:pic>
      <p:pic>
        <p:nvPicPr>
          <p:cNvPr id="12" name="Picture 11">
            <a:extLst>
              <a:ext uri="{FF2B5EF4-FFF2-40B4-BE49-F238E27FC236}">
                <a16:creationId xmlns:a16="http://schemas.microsoft.com/office/drawing/2014/main" id="{6453BABB-19EA-4450-A798-852165912E48}"/>
              </a:ext>
            </a:extLst>
          </p:cNvPr>
          <p:cNvPicPr>
            <a:picLocks noChangeAspect="1"/>
          </p:cNvPicPr>
          <p:nvPr/>
        </p:nvPicPr>
        <p:blipFill>
          <a:blip r:embed="rId9"/>
          <a:stretch>
            <a:fillRect/>
          </a:stretch>
        </p:blipFill>
        <p:spPr>
          <a:xfrm>
            <a:off x="2983215" y="2448273"/>
            <a:ext cx="2828789" cy="1761897"/>
          </a:xfrm>
          <a:prstGeom prst="rect">
            <a:avLst/>
          </a:prstGeom>
        </p:spPr>
      </p:pic>
      <p:pic>
        <p:nvPicPr>
          <p:cNvPr id="13" name="Picture 12">
            <a:extLst>
              <a:ext uri="{FF2B5EF4-FFF2-40B4-BE49-F238E27FC236}">
                <a16:creationId xmlns:a16="http://schemas.microsoft.com/office/drawing/2014/main" id="{0B4942E9-51EA-43E9-B843-B2953EA00B43}"/>
              </a:ext>
            </a:extLst>
          </p:cNvPr>
          <p:cNvPicPr>
            <a:picLocks noChangeAspect="1"/>
          </p:cNvPicPr>
          <p:nvPr/>
        </p:nvPicPr>
        <p:blipFill>
          <a:blip r:embed="rId10"/>
          <a:stretch>
            <a:fillRect/>
          </a:stretch>
        </p:blipFill>
        <p:spPr>
          <a:xfrm>
            <a:off x="5763012" y="2361985"/>
            <a:ext cx="2828789" cy="1755800"/>
          </a:xfrm>
          <a:prstGeom prst="rect">
            <a:avLst/>
          </a:prstGeom>
        </p:spPr>
      </p:pic>
      <p:pic>
        <p:nvPicPr>
          <p:cNvPr id="14" name="Picture 13">
            <a:extLst>
              <a:ext uri="{FF2B5EF4-FFF2-40B4-BE49-F238E27FC236}">
                <a16:creationId xmlns:a16="http://schemas.microsoft.com/office/drawing/2014/main" id="{EA47E010-DA66-47D7-BD57-B51F6F5904B9}"/>
              </a:ext>
            </a:extLst>
          </p:cNvPr>
          <p:cNvPicPr>
            <a:picLocks noChangeAspect="1"/>
          </p:cNvPicPr>
          <p:nvPr/>
        </p:nvPicPr>
        <p:blipFill>
          <a:blip r:embed="rId11"/>
          <a:stretch>
            <a:fillRect/>
          </a:stretch>
        </p:blipFill>
        <p:spPr>
          <a:xfrm>
            <a:off x="8726830" y="2361454"/>
            <a:ext cx="2828789" cy="1761897"/>
          </a:xfrm>
          <a:prstGeom prst="rect">
            <a:avLst/>
          </a:prstGeom>
        </p:spPr>
      </p:pic>
      <p:pic>
        <p:nvPicPr>
          <p:cNvPr id="15" name="Picture 14">
            <a:extLst>
              <a:ext uri="{FF2B5EF4-FFF2-40B4-BE49-F238E27FC236}">
                <a16:creationId xmlns:a16="http://schemas.microsoft.com/office/drawing/2014/main" id="{A8C5A5C6-1A2E-4B9C-861A-8AA09EF200D3}"/>
              </a:ext>
            </a:extLst>
          </p:cNvPr>
          <p:cNvPicPr>
            <a:picLocks noChangeAspect="1"/>
          </p:cNvPicPr>
          <p:nvPr/>
        </p:nvPicPr>
        <p:blipFill>
          <a:blip r:embed="rId12"/>
          <a:stretch>
            <a:fillRect/>
          </a:stretch>
        </p:blipFill>
        <p:spPr>
          <a:xfrm>
            <a:off x="2901758" y="4371776"/>
            <a:ext cx="2932430" cy="1755800"/>
          </a:xfrm>
          <a:prstGeom prst="rect">
            <a:avLst/>
          </a:prstGeom>
        </p:spPr>
      </p:pic>
      <p:pic>
        <p:nvPicPr>
          <p:cNvPr id="16" name="Picture 15">
            <a:extLst>
              <a:ext uri="{FF2B5EF4-FFF2-40B4-BE49-F238E27FC236}">
                <a16:creationId xmlns:a16="http://schemas.microsoft.com/office/drawing/2014/main" id="{3DD74DCB-9E6F-46E4-A42C-2BE6ED340BEF}"/>
              </a:ext>
            </a:extLst>
          </p:cNvPr>
          <p:cNvPicPr>
            <a:picLocks noChangeAspect="1"/>
          </p:cNvPicPr>
          <p:nvPr/>
        </p:nvPicPr>
        <p:blipFill>
          <a:blip r:embed="rId13"/>
          <a:stretch>
            <a:fillRect/>
          </a:stretch>
        </p:blipFill>
        <p:spPr>
          <a:xfrm>
            <a:off x="5876923" y="4380829"/>
            <a:ext cx="2828789" cy="1761897"/>
          </a:xfrm>
          <a:prstGeom prst="rect">
            <a:avLst/>
          </a:prstGeom>
        </p:spPr>
      </p:pic>
    </p:spTree>
    <p:extLst>
      <p:ext uri="{BB962C8B-B14F-4D97-AF65-F5344CB8AC3E}">
        <p14:creationId xmlns:p14="http://schemas.microsoft.com/office/powerpoint/2010/main" val="278825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4C2969D3-BF05-4D8F-A084-EF3DE594EF80}"/>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94762" l="6667" r="95833"/>
                    </a14:imgEffect>
                  </a14:imgLayer>
                </a14:imgProps>
              </a:ext>
              <a:ext uri="{28A0092B-C50C-407E-A947-70E740481C1C}">
                <a14:useLocalDpi xmlns:a14="http://schemas.microsoft.com/office/drawing/2010/main" val="0"/>
              </a:ext>
            </a:extLst>
          </a:blip>
          <a:stretch>
            <a:fillRect/>
          </a:stretch>
        </p:blipFill>
        <p:spPr>
          <a:xfrm rot="20908401">
            <a:off x="819162" y="222127"/>
            <a:ext cx="10855747" cy="7216592"/>
          </a:xfrm>
          <a:prstGeom prst="rect">
            <a:avLst/>
          </a:prstGeom>
        </p:spPr>
      </p:pic>
      <p:pic>
        <p:nvPicPr>
          <p:cNvPr id="2" name="Picture 1">
            <a:extLst>
              <a:ext uri="{FF2B5EF4-FFF2-40B4-BE49-F238E27FC236}">
                <a16:creationId xmlns:a16="http://schemas.microsoft.com/office/drawing/2014/main" id="{507F9262-4074-4280-9A44-3974450E8015}"/>
              </a:ext>
            </a:extLst>
          </p:cNvPr>
          <p:cNvPicPr>
            <a:picLocks noChangeAspect="1"/>
          </p:cNvPicPr>
          <p:nvPr/>
        </p:nvPicPr>
        <p:blipFill>
          <a:blip r:embed="rId4"/>
          <a:stretch>
            <a:fillRect/>
          </a:stretch>
        </p:blipFill>
        <p:spPr>
          <a:xfrm>
            <a:off x="122359" y="336005"/>
            <a:ext cx="2901948" cy="1755800"/>
          </a:xfrm>
          <a:prstGeom prst="rect">
            <a:avLst/>
          </a:prstGeom>
        </p:spPr>
      </p:pic>
      <p:pic>
        <p:nvPicPr>
          <p:cNvPr id="3" name="Picture 2">
            <a:extLst>
              <a:ext uri="{FF2B5EF4-FFF2-40B4-BE49-F238E27FC236}">
                <a16:creationId xmlns:a16="http://schemas.microsoft.com/office/drawing/2014/main" id="{5A15BA02-0EFB-4210-A872-FA36B58F0C26}"/>
              </a:ext>
            </a:extLst>
          </p:cNvPr>
          <p:cNvPicPr>
            <a:picLocks noChangeAspect="1"/>
          </p:cNvPicPr>
          <p:nvPr/>
        </p:nvPicPr>
        <p:blipFill>
          <a:blip r:embed="rId5"/>
          <a:stretch>
            <a:fillRect/>
          </a:stretch>
        </p:blipFill>
        <p:spPr>
          <a:xfrm>
            <a:off x="2961594" y="353708"/>
            <a:ext cx="2828789" cy="1755800"/>
          </a:xfrm>
          <a:prstGeom prst="rect">
            <a:avLst/>
          </a:prstGeom>
        </p:spPr>
      </p:pic>
      <p:pic>
        <p:nvPicPr>
          <p:cNvPr id="4" name="Picture 3">
            <a:extLst>
              <a:ext uri="{FF2B5EF4-FFF2-40B4-BE49-F238E27FC236}">
                <a16:creationId xmlns:a16="http://schemas.microsoft.com/office/drawing/2014/main" id="{1341B6D0-0DB3-4368-9BB2-7A3CFF4B50CC}"/>
              </a:ext>
            </a:extLst>
          </p:cNvPr>
          <p:cNvPicPr>
            <a:picLocks noChangeAspect="1"/>
          </p:cNvPicPr>
          <p:nvPr/>
        </p:nvPicPr>
        <p:blipFill>
          <a:blip r:embed="rId6"/>
          <a:stretch>
            <a:fillRect/>
          </a:stretch>
        </p:blipFill>
        <p:spPr>
          <a:xfrm>
            <a:off x="5792865" y="478228"/>
            <a:ext cx="2828789" cy="1761897"/>
          </a:xfrm>
          <a:prstGeom prst="rect">
            <a:avLst/>
          </a:prstGeom>
        </p:spPr>
      </p:pic>
      <p:pic>
        <p:nvPicPr>
          <p:cNvPr id="6" name="Picture 5">
            <a:extLst>
              <a:ext uri="{FF2B5EF4-FFF2-40B4-BE49-F238E27FC236}">
                <a16:creationId xmlns:a16="http://schemas.microsoft.com/office/drawing/2014/main" id="{C62DA73E-915A-42B5-9376-639BA3282EF7}"/>
              </a:ext>
            </a:extLst>
          </p:cNvPr>
          <p:cNvPicPr>
            <a:picLocks noChangeAspect="1"/>
          </p:cNvPicPr>
          <p:nvPr/>
        </p:nvPicPr>
        <p:blipFill>
          <a:blip r:embed="rId7"/>
          <a:stretch>
            <a:fillRect/>
          </a:stretch>
        </p:blipFill>
        <p:spPr>
          <a:xfrm>
            <a:off x="8638443" y="514418"/>
            <a:ext cx="2883658" cy="1755800"/>
          </a:xfrm>
          <a:prstGeom prst="rect">
            <a:avLst/>
          </a:prstGeom>
        </p:spPr>
      </p:pic>
      <p:pic>
        <p:nvPicPr>
          <p:cNvPr id="7" name="Picture 6">
            <a:extLst>
              <a:ext uri="{FF2B5EF4-FFF2-40B4-BE49-F238E27FC236}">
                <a16:creationId xmlns:a16="http://schemas.microsoft.com/office/drawing/2014/main" id="{FF78522C-48A5-4B3A-B7D5-92682D513E57}"/>
              </a:ext>
            </a:extLst>
          </p:cNvPr>
          <p:cNvPicPr>
            <a:picLocks noChangeAspect="1"/>
          </p:cNvPicPr>
          <p:nvPr/>
        </p:nvPicPr>
        <p:blipFill>
          <a:blip r:embed="rId8"/>
          <a:stretch>
            <a:fillRect/>
          </a:stretch>
        </p:blipFill>
        <p:spPr>
          <a:xfrm>
            <a:off x="219978" y="2270625"/>
            <a:ext cx="2908044" cy="1755800"/>
          </a:xfrm>
          <a:prstGeom prst="rect">
            <a:avLst/>
          </a:prstGeom>
        </p:spPr>
      </p:pic>
      <p:pic>
        <p:nvPicPr>
          <p:cNvPr id="8" name="Picture 7">
            <a:extLst>
              <a:ext uri="{FF2B5EF4-FFF2-40B4-BE49-F238E27FC236}">
                <a16:creationId xmlns:a16="http://schemas.microsoft.com/office/drawing/2014/main" id="{27EA588E-B6CE-4826-89D6-9EFFAC016844}"/>
              </a:ext>
            </a:extLst>
          </p:cNvPr>
          <p:cNvPicPr>
            <a:picLocks noChangeAspect="1"/>
          </p:cNvPicPr>
          <p:nvPr/>
        </p:nvPicPr>
        <p:blipFill>
          <a:blip r:embed="rId9"/>
          <a:stretch>
            <a:fillRect/>
          </a:stretch>
        </p:blipFill>
        <p:spPr>
          <a:xfrm>
            <a:off x="3049346" y="2242312"/>
            <a:ext cx="2883658" cy="1761897"/>
          </a:xfrm>
          <a:prstGeom prst="rect">
            <a:avLst/>
          </a:prstGeom>
        </p:spPr>
      </p:pic>
      <p:pic>
        <p:nvPicPr>
          <p:cNvPr id="12" name="Picture 11">
            <a:extLst>
              <a:ext uri="{FF2B5EF4-FFF2-40B4-BE49-F238E27FC236}">
                <a16:creationId xmlns:a16="http://schemas.microsoft.com/office/drawing/2014/main" id="{4844B8F1-DCD4-4A1C-819C-DB4B7F43856C}"/>
              </a:ext>
            </a:extLst>
          </p:cNvPr>
          <p:cNvPicPr>
            <a:picLocks noChangeAspect="1"/>
          </p:cNvPicPr>
          <p:nvPr/>
        </p:nvPicPr>
        <p:blipFill>
          <a:blip r:embed="rId10"/>
          <a:stretch>
            <a:fillRect/>
          </a:stretch>
        </p:blipFill>
        <p:spPr>
          <a:xfrm>
            <a:off x="5803913" y="2293241"/>
            <a:ext cx="2828789" cy="1755800"/>
          </a:xfrm>
          <a:prstGeom prst="rect">
            <a:avLst/>
          </a:prstGeom>
        </p:spPr>
      </p:pic>
      <p:pic>
        <p:nvPicPr>
          <p:cNvPr id="13" name="Picture 12">
            <a:extLst>
              <a:ext uri="{FF2B5EF4-FFF2-40B4-BE49-F238E27FC236}">
                <a16:creationId xmlns:a16="http://schemas.microsoft.com/office/drawing/2014/main" id="{F48A083F-3CC9-480F-8619-94A639AD92C1}"/>
              </a:ext>
            </a:extLst>
          </p:cNvPr>
          <p:cNvPicPr>
            <a:picLocks noChangeAspect="1"/>
          </p:cNvPicPr>
          <p:nvPr/>
        </p:nvPicPr>
        <p:blipFill>
          <a:blip r:embed="rId11"/>
          <a:stretch>
            <a:fillRect/>
          </a:stretch>
        </p:blipFill>
        <p:spPr>
          <a:xfrm>
            <a:off x="8632702" y="2338073"/>
            <a:ext cx="2828789" cy="1761897"/>
          </a:xfrm>
          <a:prstGeom prst="rect">
            <a:avLst/>
          </a:prstGeom>
        </p:spPr>
      </p:pic>
      <p:pic>
        <p:nvPicPr>
          <p:cNvPr id="14" name="Picture 13">
            <a:extLst>
              <a:ext uri="{FF2B5EF4-FFF2-40B4-BE49-F238E27FC236}">
                <a16:creationId xmlns:a16="http://schemas.microsoft.com/office/drawing/2014/main" id="{1CC151A3-D40F-42F4-A64B-C5C0C3D5F26B}"/>
              </a:ext>
            </a:extLst>
          </p:cNvPr>
          <p:cNvPicPr>
            <a:picLocks noChangeAspect="1"/>
          </p:cNvPicPr>
          <p:nvPr/>
        </p:nvPicPr>
        <p:blipFill>
          <a:blip r:embed="rId12"/>
          <a:stretch>
            <a:fillRect/>
          </a:stretch>
        </p:blipFill>
        <p:spPr>
          <a:xfrm>
            <a:off x="2958649" y="4144271"/>
            <a:ext cx="3011685" cy="1755800"/>
          </a:xfrm>
          <a:prstGeom prst="rect">
            <a:avLst/>
          </a:prstGeom>
        </p:spPr>
      </p:pic>
      <p:pic>
        <p:nvPicPr>
          <p:cNvPr id="15" name="Picture 14">
            <a:extLst>
              <a:ext uri="{FF2B5EF4-FFF2-40B4-BE49-F238E27FC236}">
                <a16:creationId xmlns:a16="http://schemas.microsoft.com/office/drawing/2014/main" id="{6F6351DA-C78F-4E34-9C33-1C2109A54E5E}"/>
              </a:ext>
            </a:extLst>
          </p:cNvPr>
          <p:cNvPicPr>
            <a:picLocks noChangeAspect="1"/>
          </p:cNvPicPr>
          <p:nvPr/>
        </p:nvPicPr>
        <p:blipFill>
          <a:blip r:embed="rId13"/>
          <a:stretch>
            <a:fillRect/>
          </a:stretch>
        </p:blipFill>
        <p:spPr>
          <a:xfrm>
            <a:off x="5874296" y="4121262"/>
            <a:ext cx="2847079" cy="1761897"/>
          </a:xfrm>
          <a:prstGeom prst="rect">
            <a:avLst/>
          </a:prstGeom>
        </p:spPr>
      </p:pic>
    </p:spTree>
    <p:extLst>
      <p:ext uri="{BB962C8B-B14F-4D97-AF65-F5344CB8AC3E}">
        <p14:creationId xmlns:p14="http://schemas.microsoft.com/office/powerpoint/2010/main" val="41060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3B780-DE72-4A25-A417-81491B5937AD}"/>
              </a:ext>
            </a:extLst>
          </p:cNvPr>
          <p:cNvSpPr/>
          <p:nvPr/>
        </p:nvSpPr>
        <p:spPr>
          <a:xfrm>
            <a:off x="139148" y="188843"/>
            <a:ext cx="11897139" cy="64803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6">
            <a:extLst>
              <a:ext uri="{FF2B5EF4-FFF2-40B4-BE49-F238E27FC236}">
                <a16:creationId xmlns:a16="http://schemas.microsoft.com/office/drawing/2014/main" id="{F7C35AC9-BA49-46AA-96C4-21CB47ADC68B}"/>
              </a:ext>
            </a:extLst>
          </p:cNvPr>
          <p:cNvPicPr>
            <a:picLocks/>
          </p:cNvPicPr>
          <p:nvPr/>
        </p:nvPicPr>
        <p:blipFill>
          <a:blip r:embed="rId2">
            <a:lum bright="70000" contrast="-70000"/>
          </a:blip>
          <a:srcRect/>
          <a:stretch>
            <a:fillRect/>
          </a:stretch>
        </p:blipFill>
        <p:spPr bwMode="auto">
          <a:xfrm>
            <a:off x="3631095" y="1843181"/>
            <a:ext cx="4929807" cy="4739715"/>
          </a:xfrm>
          <a:prstGeom prst="ellipse">
            <a:avLst/>
          </a:prstGeom>
          <a:solidFill>
            <a:schemeClr val="bg1"/>
          </a:solidFill>
          <a:ln>
            <a:noFill/>
          </a:ln>
          <a:effectLst>
            <a:softEdge rad="112500"/>
          </a:effectLst>
        </p:spPr>
      </p:pic>
      <p:sp>
        <p:nvSpPr>
          <p:cNvPr id="14" name="Arrow: Pentagon 13">
            <a:extLst>
              <a:ext uri="{FF2B5EF4-FFF2-40B4-BE49-F238E27FC236}">
                <a16:creationId xmlns:a16="http://schemas.microsoft.com/office/drawing/2014/main" id="{FE0B5209-3B17-4886-B526-DEBB922DFD95}"/>
              </a:ext>
            </a:extLst>
          </p:cNvPr>
          <p:cNvSpPr/>
          <p:nvPr/>
        </p:nvSpPr>
        <p:spPr>
          <a:xfrm>
            <a:off x="155712" y="496957"/>
            <a:ext cx="11880575" cy="1232452"/>
          </a:xfrm>
          <a:prstGeom prst="homePlat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478BA52-6223-4681-A5E3-D35ED948DD03}"/>
              </a:ext>
            </a:extLst>
          </p:cNvPr>
          <p:cNvSpPr/>
          <p:nvPr/>
        </p:nvSpPr>
        <p:spPr>
          <a:xfrm>
            <a:off x="453885" y="1937125"/>
            <a:ext cx="11267664" cy="4524315"/>
          </a:xfrm>
          <a:prstGeom prst="rect">
            <a:avLst/>
          </a:prstGeom>
        </p:spPr>
        <p:txBody>
          <a:bodyPr wrap="square">
            <a:spAutoFit/>
          </a:bodyPr>
          <a:lstStyle/>
          <a:p>
            <a:pPr marL="514350" indent="-514350" algn="just">
              <a:buFont typeface="+mj-lt"/>
              <a:buAutoNum type="arabicPeriod"/>
            </a:pPr>
            <a:r>
              <a:rPr lang="hi-IN" sz="3200" dirty="0">
                <a:latin typeface="Kokila" panose="020B0604020202020204" pitchFamily="34" charset="0"/>
                <a:cs typeface="Kokila" panose="020B0604020202020204" pitchFamily="34" charset="0"/>
              </a:rPr>
              <a:t>रचनात्मक सोच रोमांचक और सुखद हो सकती है। तब ही यह सक्रिय भागीदारी सीखने की प्रक्रिया के प्रति सकारात्मक दृष्टिकोण पैदा कर सकती है। </a:t>
            </a:r>
            <a:endParaRPr lang="en-US" sz="3200" dirty="0">
              <a:latin typeface="Kokila" panose="020B0604020202020204" pitchFamily="34" charset="0"/>
              <a:cs typeface="Kokila" panose="020B0604020202020204" pitchFamily="34" charset="0"/>
            </a:endParaRPr>
          </a:p>
          <a:p>
            <a:pPr marL="514350" indent="-514350" algn="just">
              <a:buFont typeface="+mj-lt"/>
              <a:buAutoNum type="arabicPeriod"/>
            </a:pPr>
            <a:endParaRPr lang="en-US" sz="3200" dirty="0">
              <a:latin typeface="Kokila" panose="020B0604020202020204" pitchFamily="34" charset="0"/>
              <a:cs typeface="Kokila" panose="020B0604020202020204" pitchFamily="34" charset="0"/>
            </a:endParaRPr>
          </a:p>
          <a:p>
            <a:pPr marL="514350" indent="-514350" algn="just">
              <a:buFont typeface="+mj-lt"/>
              <a:buAutoNum type="arabicPeriod"/>
            </a:pPr>
            <a:r>
              <a:rPr lang="hi-IN" sz="3200" dirty="0">
                <a:latin typeface="Kokila" panose="020B0604020202020204" pitchFamily="34" charset="0"/>
                <a:cs typeface="Kokila" panose="020B0604020202020204" pitchFamily="34" charset="0"/>
              </a:rPr>
              <a:t>सीखने में रचनात्मकता की उत्तेजना भावनात्मक जुड़ाव को बढ़ाती है। भावनात्मक भागीदारी हमारे अनुस्मरण तंत्र (मेमोरी सिस्टम) की प्रभावशीलता को बढ़ाती है।</a:t>
            </a:r>
            <a:endParaRPr lang="en-US" sz="3200" dirty="0">
              <a:latin typeface="Kokila" panose="020B0604020202020204" pitchFamily="34" charset="0"/>
              <a:cs typeface="Kokila" panose="020B0604020202020204" pitchFamily="34" charset="0"/>
            </a:endParaRPr>
          </a:p>
          <a:p>
            <a:pPr marL="514350" indent="-514350" algn="just">
              <a:buFont typeface="+mj-lt"/>
              <a:buAutoNum type="arabicPeriod"/>
            </a:pPr>
            <a:endParaRPr lang="en-US" sz="3200" dirty="0">
              <a:latin typeface="Kokila" panose="020B0604020202020204" pitchFamily="34" charset="0"/>
              <a:cs typeface="Kokila" panose="020B0604020202020204" pitchFamily="34" charset="0"/>
            </a:endParaRPr>
          </a:p>
          <a:p>
            <a:pPr marL="514350" indent="-514350" algn="just">
              <a:buFont typeface="+mj-lt"/>
              <a:buAutoNum type="arabicPeriod"/>
            </a:pPr>
            <a:r>
              <a:rPr lang="hi-IN" sz="3200" dirty="0">
                <a:latin typeface="Kokila" panose="020B0604020202020204" pitchFamily="34" charset="0"/>
                <a:cs typeface="Kokila" panose="020B0604020202020204" pitchFamily="34" charset="0"/>
              </a:rPr>
              <a:t>रचनात्मक क्षमता विकसित करने से स्थिति में होने वाले परिवर्तन से निपटने की हमारी क्षमता मजबूत होगी। जब हमारी सोच विकसित होती है और नए विचारों को स्वीकार किया जाता है</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तब हम इन बदलती परिस्थितियों के अनुकूल होने में अधिक सक्षम हो जाते हैं।</a:t>
            </a:r>
            <a:endParaRPr lang="en-US" sz="3200"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FAF8FE60-0AA3-429F-982B-0DD540F68F87}"/>
              </a:ext>
            </a:extLst>
          </p:cNvPr>
          <p:cNvPicPr>
            <a:picLocks noChangeAspect="1"/>
          </p:cNvPicPr>
          <p:nvPr/>
        </p:nvPicPr>
        <p:blipFill>
          <a:blip r:embed="rId3"/>
          <a:stretch>
            <a:fillRect/>
          </a:stretch>
        </p:blipFill>
        <p:spPr>
          <a:xfrm>
            <a:off x="377456" y="491061"/>
            <a:ext cx="11437087" cy="1542422"/>
          </a:xfrm>
          <a:prstGeom prst="rect">
            <a:avLst/>
          </a:prstGeom>
        </p:spPr>
      </p:pic>
    </p:spTree>
    <p:extLst>
      <p:ext uri="{BB962C8B-B14F-4D97-AF65-F5344CB8AC3E}">
        <p14:creationId xmlns:p14="http://schemas.microsoft.com/office/powerpoint/2010/main" val="13689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wipe(left)">
                                      <p:cBhvr>
                                        <p:cTn id="1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2225</Words>
  <Application>Microsoft Office PowerPoint</Application>
  <PresentationFormat>Widescreen</PresentationFormat>
  <Paragraphs>111</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Courier New</vt:lpstr>
      <vt:lpstr>Kokila</vt:lpstr>
      <vt:lpstr>Wingdings</vt:lpstr>
      <vt:lpstr>Office Theme</vt:lpstr>
      <vt:lpstr>PowerPoint Presentation</vt:lpstr>
      <vt:lpstr>PowerPoint Presentation</vt:lpstr>
      <vt:lpstr>PowerPoint Presentation</vt:lpstr>
      <vt:lpstr>PowerPoint Presentation</vt:lpstr>
      <vt:lpstr>इन चाबियों के तीन महत्वपूर्ण बिंदु हैं या आप यह भी कह सकते हैं कि यह चाबियाँ इन तीन बिंदुओं पर आधारित 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’टोनी रायन’ शिक्षाविद एवं विचारक</dc:title>
  <dc:creator>Mohd Shahvaz</dc:creator>
  <cp:lastModifiedBy>Mohd Shahvaz</cp:lastModifiedBy>
  <cp:revision>60</cp:revision>
  <dcterms:created xsi:type="dcterms:W3CDTF">2020-06-27T05:07:09Z</dcterms:created>
  <dcterms:modified xsi:type="dcterms:W3CDTF">2020-06-30T04:35:48Z</dcterms:modified>
</cp:coreProperties>
</file>